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51"/>
  </p:notesMasterIdLst>
  <p:sldIdLst>
    <p:sldId id="302" r:id="rId3"/>
    <p:sldId id="516" r:id="rId4"/>
    <p:sldId id="497" r:id="rId5"/>
    <p:sldId id="723" r:id="rId6"/>
    <p:sldId id="722" r:id="rId7"/>
    <p:sldId id="660" r:id="rId8"/>
    <p:sldId id="721" r:id="rId9"/>
    <p:sldId id="585" r:id="rId10"/>
    <p:sldId id="825" r:id="rId11"/>
    <p:sldId id="826" r:id="rId12"/>
    <p:sldId id="822" r:id="rId13"/>
    <p:sldId id="666" r:id="rId14"/>
    <p:sldId id="816" r:id="rId15"/>
    <p:sldId id="817" r:id="rId16"/>
    <p:sldId id="818" r:id="rId17"/>
    <p:sldId id="819" r:id="rId18"/>
    <p:sldId id="820" r:id="rId19"/>
    <p:sldId id="821" r:id="rId20"/>
    <p:sldId id="823" r:id="rId21"/>
    <p:sldId id="824" r:id="rId22"/>
    <p:sldId id="827" r:id="rId23"/>
    <p:sldId id="829" r:id="rId24"/>
    <p:sldId id="832" r:id="rId25"/>
    <p:sldId id="830" r:id="rId26"/>
    <p:sldId id="831" r:id="rId27"/>
    <p:sldId id="833" r:id="rId28"/>
    <p:sldId id="846" r:id="rId29"/>
    <p:sldId id="847" r:id="rId30"/>
    <p:sldId id="848" r:id="rId31"/>
    <p:sldId id="849" r:id="rId32"/>
    <p:sldId id="851" r:id="rId33"/>
    <p:sldId id="853" r:id="rId34"/>
    <p:sldId id="856" r:id="rId35"/>
    <p:sldId id="850" r:id="rId36"/>
    <p:sldId id="854" r:id="rId37"/>
    <p:sldId id="855" r:id="rId38"/>
    <p:sldId id="857" r:id="rId39"/>
    <p:sldId id="858" r:id="rId40"/>
    <p:sldId id="861" r:id="rId41"/>
    <p:sldId id="862" r:id="rId42"/>
    <p:sldId id="863" r:id="rId43"/>
    <p:sldId id="875" r:id="rId44"/>
    <p:sldId id="876" r:id="rId45"/>
    <p:sldId id="874" r:id="rId46"/>
    <p:sldId id="864" r:id="rId47"/>
    <p:sldId id="865" r:id="rId48"/>
    <p:sldId id="869" r:id="rId49"/>
    <p:sldId id="877" r:id="rId5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E01"/>
    <a:srgbClr val="FF0000"/>
    <a:srgbClr val="1D4E79"/>
    <a:srgbClr val="FF40FF"/>
    <a:srgbClr val="0432FF"/>
    <a:srgbClr val="5188BF"/>
    <a:srgbClr val="00FA00"/>
    <a:srgbClr val="FFE8CB"/>
    <a:srgbClr val="FFF4E7"/>
    <a:srgbClr val="F2E7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5" autoAdjust="0"/>
    <p:restoredTop sz="93724" autoAdjust="0"/>
  </p:normalViewPr>
  <p:slideViewPr>
    <p:cSldViewPr snapToGrid="0">
      <p:cViewPr varScale="1">
        <p:scale>
          <a:sx n="124" d="100"/>
          <a:sy n="124" d="100"/>
        </p:scale>
        <p:origin x="1646" y="9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5A9AD-AD87-48C0-8E9D-99481987F253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A54C2-C155-401B-88BE-B08BCC95FB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频率与傅立叶级数之间的关系</a:t>
            </a:r>
            <a:endParaRPr lang="zh-CN" altLang="en-US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向上的箭头：无限高与零宽度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连续变量的冲激是有无限的高度与零宽度的，但对于离散的变量</a:t>
            </a:r>
            <a:r>
              <a:rPr lang="en-US" altLang="zh-CN" dirty="0"/>
              <a:t>x</a:t>
            </a:r>
            <a:r>
              <a:rPr lang="zh-CN" altLang="en-US" dirty="0"/>
              <a:t>，冲激是有高度的。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可以提问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可以提问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可以提问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感知器感知的是一个连续的图像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周期为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1/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Δ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𝑇</a:t>
                </a:r>
                <a:r>
                  <a:rPr lang="zh-CN" altLang="en-US" dirty="0"/>
                  <a:t> （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Δ</a:t>
                </a:r>
                <a:r>
                  <a:rPr lang="en-US" altLang="zh-CN" i="0" dirty="0">
                    <a:latin typeface="Cambria Math" panose="02040503050406030204" pitchFamily="18" charset="0"/>
                    <a:sym typeface="+mn-ea"/>
                  </a:rPr>
                  <a:t>𝑇 </a:t>
                </a:r>
                <a:r>
                  <a:rPr lang="zh-CN" altLang="en-US" dirty="0">
                    <a:sym typeface="+mn-ea"/>
                  </a:rPr>
                  <a:t>是原函数的采样间隔</a:t>
                </a:r>
                <a:r>
                  <a:rPr lang="zh-CN" altLang="en-US" dirty="0"/>
                  <a:t>），所以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F 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̃ (𝜇)</a:t>
                </a:r>
                <a:r>
                  <a:rPr lang="zh-CN" altLang="en-US" dirty="0"/>
                  <a:t>可以用一个周期来进行表征（可以返回到第</a:t>
                </a:r>
                <a:r>
                  <a:rPr lang="en-US" altLang="zh-CN" dirty="0"/>
                  <a:t>32</a:t>
                </a:r>
                <a:r>
                  <a:rPr lang="zh-CN" altLang="en-US" dirty="0"/>
                  <a:t>页看一下是一个周期），而不用像这张</a:t>
                </a:r>
                <a:r>
                  <a:rPr lang="en-US" altLang="zh-CN" dirty="0"/>
                  <a:t>ppt</a:t>
                </a:r>
                <a:r>
                  <a:rPr lang="zh-CN" altLang="en-US" dirty="0"/>
                  <a:t>下面这个式子在无限区域内表征。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900" b="1" dirty="0"/>
              <a:t>白色光入射到透明棱镜，因折射分解为其组成光谱颜色的光。</a:t>
            </a:r>
            <a:endParaRPr lang="en-US" altLang="zh-CN" sz="900" b="1" dirty="0"/>
          </a:p>
          <a:p>
            <a:pPr algn="just"/>
            <a:r>
              <a:rPr lang="zh-CN" altLang="en-US" sz="900" b="1" dirty="0"/>
              <a:t>每一种光谱颜色的光对应可见光光谱中具体的频率，</a:t>
            </a:r>
            <a:r>
              <a:rPr lang="zh-CN" altLang="en-US" sz="900" b="1" dirty="0">
                <a:solidFill>
                  <a:srgbClr val="0070C0"/>
                </a:solidFill>
              </a:rPr>
              <a:t>光的分解实际上是一种频率分析</a:t>
            </a:r>
            <a:r>
              <a:rPr lang="zh-CN" altLang="en-US" sz="900" b="1" dirty="0"/>
              <a:t>。</a:t>
            </a:r>
            <a:endParaRPr lang="en-US" altLang="zh-CN" sz="900" b="1" dirty="0"/>
          </a:p>
          <a:p>
            <a:pPr algn="just"/>
            <a:r>
              <a:rPr lang="zh-CN" altLang="en-US" sz="900" b="1" dirty="0"/>
              <a:t>三棱镜最常用于光线的色散，这是将光线分解成为不同的光谱成分。利用不同波长的光线因为折射率不同，在折射时会偏转不同的角度，便会造成色散的现象。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00" b="1" dirty="0"/>
              <a:t>因为折射率与光的频率有关，混合各种频率的白光进入棱镜时，不同频率受到了不同程度的偏折。</a:t>
            </a:r>
          </a:p>
          <a:p>
            <a:r>
              <a:rPr lang="zh-CN" altLang="en-US" sz="900" dirty="0"/>
              <a:t>透明棱镜可将白色光分解成不同颜色的单色光，每一种单色光的颜色由其频率决定，通过光谱和频率谱线分析一种光，光的分解实际上是一种频率分析。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4733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2932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5987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87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频域一词首次出现在</a:t>
            </a:r>
            <a:r>
              <a:rPr lang="en-US" altLang="zh-CN" sz="1200" dirty="0"/>
              <a:t>1953</a:t>
            </a:r>
            <a:r>
              <a:rPr lang="zh-CN" altLang="en-US" sz="1200" dirty="0"/>
              <a:t>年。</a:t>
            </a:r>
            <a:endParaRPr lang="en-US" altLang="zh-CN" sz="1200" dirty="0"/>
          </a:p>
          <a:p>
            <a:r>
              <a:rPr lang="zh-CN" altLang="en-US" sz="1200" dirty="0"/>
              <a:t>频谱是信号在频域中的表示，包括不同频率成分对应的振幅和相位。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傅里叶变换是</a:t>
            </a:r>
            <a:r>
              <a:rPr lang="zh-CN" altLang="en-US" sz="1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线性滤波</a:t>
            </a:r>
            <a:r>
              <a:rPr lang="zh-CN" altLang="en-US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的基础，在信号、图像处理中广泛应用。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傅里叶变换（</a:t>
            </a:r>
            <a:r>
              <a:rPr lang="en-US" altLang="zh-CN" sz="1200" dirty="0"/>
              <a:t>Fourier Transform</a:t>
            </a:r>
            <a:r>
              <a:rPr lang="zh-CN" altLang="en-US" sz="1200" dirty="0"/>
              <a:t>）将图像看成一组由正弦、余弦谐波线性展开。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频率：单位时间内完成周期性变化的次数，</a:t>
                </a:r>
                <a:r>
                  <a:rPr lang="en-US" altLang="zh-CN" dirty="0"/>
                  <a:t>f(t)</a:t>
                </a:r>
                <a:r>
                  <a:rPr lang="zh-CN" altLang="en-US" dirty="0"/>
                  <a:t>的频率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altLang="zh-CN" dirty="0"/>
                  <a:t>;</a:t>
                </a:r>
              </a:p>
              <a:p>
                <a:r>
                  <a:rPr lang="zh-CN" altLang="en-US" dirty="0"/>
                  <a:t>函数</a:t>
                </a:r>
                <a:r>
                  <a:rPr lang="en-US" altLang="zh-CN" dirty="0"/>
                  <a:t>f(t)</a:t>
                </a:r>
                <a:r>
                  <a:rPr lang="zh-CN" altLang="en-US" dirty="0"/>
                  <a:t>表示成了不同频率下的正弦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余弦之和，每个函数的频率为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zh-CN" altLang="en-US" dirty="0"/>
                  <a:t>；频率间隔为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zh-CN" altLang="en-US" dirty="0"/>
                  <a:t>；</a:t>
                </a:r>
              </a:p>
              <a:p>
                <a:r>
                  <a:rPr lang="zh-CN" altLang="en-US" dirty="0"/>
                  <a:t>如果把频率做为横坐标，对应级数为纵坐标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频率：单位时间内完成周期性变化的次数，</a:t>
                </a:r>
                <a:r>
                  <a:rPr lang="en-US" altLang="zh-CN" dirty="0"/>
                  <a:t>f(t)</a:t>
                </a:r>
                <a:r>
                  <a:rPr lang="zh-CN" altLang="en-US" dirty="0"/>
                  <a:t>的频率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𝜇 =1/𝑇</a:t>
                </a:r>
                <a:r>
                  <a:rPr lang="en-US" altLang="zh-CN" dirty="0"/>
                  <a:t>;</a:t>
                </a:r>
              </a:p>
              <a:p>
                <a:r>
                  <a:rPr lang="zh-CN" altLang="en-US" dirty="0"/>
                  <a:t>函数</a:t>
                </a:r>
                <a:r>
                  <a:rPr lang="en-US" altLang="zh-CN" dirty="0"/>
                  <a:t>f(t)</a:t>
                </a:r>
                <a:r>
                  <a:rPr lang="zh-CN" altLang="en-US" dirty="0"/>
                  <a:t>表示成了不同频率下的正弦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余弦之和，每个函数的频率为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𝑛/𝑇</a:t>
                </a:r>
                <a:r>
                  <a:rPr lang="zh-CN" altLang="en-US" dirty="0"/>
                  <a:t>；频率间隔为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1/𝑇</a:t>
                </a:r>
                <a:r>
                  <a:rPr lang="zh-CN" altLang="en-US" dirty="0"/>
                  <a:t>；</a:t>
                </a:r>
              </a:p>
              <a:p>
                <a:r>
                  <a:rPr lang="zh-CN" altLang="en-US" dirty="0"/>
                  <a:t>如果把频率做为横坐标，对应级数为纵坐标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频率与傅立叶级数之间的关系</a:t>
            </a:r>
            <a:endParaRPr lang="zh-CN" altLang="en-US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2B7F91"/>
          </a:solidFill>
        </p:spPr>
        <p:txBody>
          <a:bodyPr/>
          <a:lstStyle>
            <a:lvl1pPr>
              <a:defRPr sz="4000" baseline="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lnSpc>
                <a:spcPct val="120000"/>
              </a:lnSpc>
              <a:spcBef>
                <a:spcPts val="600"/>
              </a:spcBef>
              <a:buClr>
                <a:srgbClr val="053E49"/>
              </a:buClr>
              <a:buFont typeface="Wingdings 2" panose="05020102010507070707" pitchFamily="18" charset="2"/>
              <a:buChar char=""/>
              <a:defRPr sz="2400" b="1" baseline="0">
                <a:latin typeface="Centaur" panose="02030504050205020304" pitchFamily="18" charset="0"/>
              </a:defRPr>
            </a:lvl1pPr>
            <a:lvl2pPr>
              <a:lnSpc>
                <a:spcPct val="120000"/>
              </a:lnSpc>
              <a:spcBef>
                <a:spcPts val="600"/>
              </a:spcBef>
              <a:defRPr sz="2400" b="1" baseline="0">
                <a:latin typeface="Centaur" panose="02030504050205020304" pitchFamily="18" charset="0"/>
              </a:defRPr>
            </a:lvl2pPr>
            <a:lvl3pPr>
              <a:lnSpc>
                <a:spcPct val="120000"/>
              </a:lnSpc>
              <a:spcBef>
                <a:spcPts val="600"/>
              </a:spcBef>
              <a:defRPr sz="2000" b="1" baseline="0">
                <a:latin typeface="Centaur" panose="02030504050205020304" pitchFamily="18" charset="0"/>
              </a:defRPr>
            </a:lvl3pPr>
            <a:lvl4pPr>
              <a:lnSpc>
                <a:spcPct val="120000"/>
              </a:lnSpc>
              <a:spcBef>
                <a:spcPts val="600"/>
              </a:spcBef>
              <a:defRPr sz="1800" b="1" baseline="0">
                <a:latin typeface="Centaur" panose="02030504050205020304" pitchFamily="18" charset="0"/>
              </a:defRPr>
            </a:lvl4pPr>
            <a:lvl5pPr>
              <a:lnSpc>
                <a:spcPct val="120000"/>
              </a:lnSpc>
              <a:spcBef>
                <a:spcPts val="600"/>
              </a:spcBef>
              <a:defRPr b="1">
                <a:latin typeface="Centaur" panose="02030504050205020304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56" y="6331458"/>
            <a:ext cx="694944" cy="5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81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2B7F91"/>
          </a:solidFill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lnSpc>
                <a:spcPct val="120000"/>
              </a:lnSpc>
              <a:buClr>
                <a:srgbClr val="053E49"/>
              </a:buClr>
              <a:buFont typeface="Wingdings 2" panose="05020102010507070707" pitchFamily="18" charset="2"/>
              <a:buChar char=""/>
              <a:defRPr b="1">
                <a:latin typeface="Centaur" panose="02030504050205020304" pitchFamily="18" charset="0"/>
              </a:defRPr>
            </a:lvl1pPr>
            <a:lvl2pPr>
              <a:lnSpc>
                <a:spcPct val="120000"/>
              </a:lnSpc>
              <a:defRPr b="1">
                <a:latin typeface="Centaur" panose="02030504050205020304" pitchFamily="18" charset="0"/>
              </a:defRPr>
            </a:lvl2pPr>
            <a:lvl3pPr>
              <a:lnSpc>
                <a:spcPct val="120000"/>
              </a:lnSpc>
              <a:defRPr b="1">
                <a:latin typeface="Centaur" panose="02030504050205020304" pitchFamily="18" charset="0"/>
              </a:defRPr>
            </a:lvl3pPr>
            <a:lvl4pPr>
              <a:lnSpc>
                <a:spcPct val="120000"/>
              </a:lnSpc>
              <a:defRPr b="1">
                <a:latin typeface="Centaur" panose="02030504050205020304" pitchFamily="18" charset="0"/>
              </a:defRPr>
            </a:lvl4pPr>
            <a:lvl5pPr>
              <a:lnSpc>
                <a:spcPct val="120000"/>
              </a:lnSpc>
              <a:defRPr b="1">
                <a:latin typeface="Centaur" panose="02030504050205020304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56" y="6331458"/>
            <a:ext cx="694944" cy="5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72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76200"/>
            <a:ext cx="7793037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524000"/>
            <a:ext cx="4248150" cy="4608513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5350" y="1524000"/>
            <a:ext cx="4249738" cy="4608513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AA9F08F-6B02-46D1-A931-B6E3B9E67A82}" type="slidenum">
              <a:rPr lang="en-US" altLang="zh-TW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485635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02939-1786-4543-9929-EA4FEF12337C}" type="datetime1">
              <a:rPr lang="en-US"/>
              <a:t>3/3/2025</a:t>
            </a:fld>
            <a:endParaRPr lang="en-US"/>
          </a:p>
        </p:txBody>
      </p:sp>
      <p:sp>
        <p:nvSpPr>
          <p:cNvPr id="3" name="Rectangle 6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H.R. Pourreza</a:t>
            </a:r>
          </a:p>
        </p:txBody>
      </p:sp>
      <p:sp>
        <p:nvSpPr>
          <p:cNvPr id="4" name="Rectangle 6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DFF1C0-CDA6-46D9-916C-1590BCD391DC}" type="slidenum">
              <a:rPr lang="ar-SA" altLang="zh-CN"/>
              <a:t>‹#›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9789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7A41D-5AE0-4EAA-A7E8-7C005309387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0"/>
            <a:ext cx="657225" cy="1228725"/>
          </a:xfrm>
          <a:prstGeom prst="rect">
            <a:avLst/>
          </a:prstGeom>
          <a:solidFill>
            <a:srgbClr val="053E49"/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anchor="ctr" anchorCtr="1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fld id="{6D13C176-406F-4B1A-BA78-656BAB1AA59F}" type="slidenum">
              <a:rPr lang="en-US" altLang="zh-CN" smtClean="0">
                <a:solidFill>
                  <a:srgbClr val="FFFFFF"/>
                </a:solidFill>
                <a:ea typeface="宋体" panose="02010600030101010101" pitchFamily="2" charset="-122"/>
              </a:rPr>
              <a:t>‹#›</a:t>
            </a:fld>
            <a:endParaRPr lang="en-US" altLang="zh-CN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7407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r" rtl="0" fontAlgn="base"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2pPr>
      <a:lvl3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3pPr>
      <a:lvl4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4pPr>
      <a:lvl5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27405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35075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4338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0.png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.jpe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11.png"/><Relationship Id="rId4" Type="http://schemas.openxmlformats.org/officeDocument/2006/relationships/image" Target="../media/image450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60.png"/><Relationship Id="rId4" Type="http://schemas.openxmlformats.org/officeDocument/2006/relationships/image" Target="../media/image580.png"/><Relationship Id="rId9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62.png"/><Relationship Id="rId9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3.jpeg"/><Relationship Id="rId5" Type="http://schemas.openxmlformats.org/officeDocument/2006/relationships/image" Target="../media/image40.png"/><Relationship Id="rId10" Type="http://schemas.openxmlformats.org/officeDocument/2006/relationships/image" Target="../media/image630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0.png"/><Relationship Id="rId9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75.png"/><Relationship Id="rId18" Type="http://schemas.openxmlformats.org/officeDocument/2006/relationships/image" Target="../media/image86.png"/><Relationship Id="rId3" Type="http://schemas.openxmlformats.org/officeDocument/2006/relationships/image" Target="../media/image3.jpeg"/><Relationship Id="rId21" Type="http://schemas.openxmlformats.org/officeDocument/2006/relationships/image" Target="../media/image77.png"/><Relationship Id="rId7" Type="http://schemas.openxmlformats.org/officeDocument/2006/relationships/image" Target="../media/image72.png"/><Relationship Id="rId12" Type="http://schemas.openxmlformats.org/officeDocument/2006/relationships/image" Target="../media/image74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8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3.png"/><Relationship Id="rId5" Type="http://schemas.openxmlformats.org/officeDocument/2006/relationships/image" Target="../media/image70.png"/><Relationship Id="rId15" Type="http://schemas.openxmlformats.org/officeDocument/2006/relationships/image" Target="../media/image83.png"/><Relationship Id="rId10" Type="http://schemas.openxmlformats.org/officeDocument/2006/relationships/image" Target="../media/image81.png"/><Relationship Id="rId19" Type="http://schemas.openxmlformats.org/officeDocument/2006/relationships/image" Target="../media/image87.png"/><Relationship Id="rId9" Type="http://schemas.openxmlformats.org/officeDocument/2006/relationships/image" Target="../media/image80.png"/><Relationship Id="rId14" Type="http://schemas.openxmlformats.org/officeDocument/2006/relationships/image" Target="../media/image82.png"/><Relationship Id="rId22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75.png"/><Relationship Id="rId18" Type="http://schemas.openxmlformats.org/officeDocument/2006/relationships/image" Target="../media/image86.png"/><Relationship Id="rId3" Type="http://schemas.openxmlformats.org/officeDocument/2006/relationships/image" Target="../media/image89.png"/><Relationship Id="rId21" Type="http://schemas.openxmlformats.org/officeDocument/2006/relationships/image" Target="../media/image77.png"/><Relationship Id="rId7" Type="http://schemas.openxmlformats.org/officeDocument/2006/relationships/image" Target="../media/image72.png"/><Relationship Id="rId12" Type="http://schemas.openxmlformats.org/officeDocument/2006/relationships/image" Target="../media/image74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8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3.png"/><Relationship Id="rId5" Type="http://schemas.openxmlformats.org/officeDocument/2006/relationships/image" Target="../media/image70.png"/><Relationship Id="rId15" Type="http://schemas.openxmlformats.org/officeDocument/2006/relationships/image" Target="../media/image83.png"/><Relationship Id="rId10" Type="http://schemas.openxmlformats.org/officeDocument/2006/relationships/image" Target="../media/image81.png"/><Relationship Id="rId19" Type="http://schemas.openxmlformats.org/officeDocument/2006/relationships/image" Target="../media/image87.png"/><Relationship Id="rId4" Type="http://schemas.openxmlformats.org/officeDocument/2006/relationships/image" Target="../media/image3.jpeg"/><Relationship Id="rId9" Type="http://schemas.openxmlformats.org/officeDocument/2006/relationships/image" Target="../media/image80.png"/><Relationship Id="rId1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3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3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B22A830-B3B6-5FBB-5091-5A8F5C6FC6D6}"/>
              </a:ext>
            </a:extLst>
          </p:cNvPr>
          <p:cNvSpPr/>
          <p:nvPr/>
        </p:nvSpPr>
        <p:spPr>
          <a:xfrm>
            <a:off x="0" y="-26378"/>
            <a:ext cx="9144000" cy="494127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 26"/>
          <p:cNvGrpSpPr/>
          <p:nvPr/>
        </p:nvGrpSpPr>
        <p:grpSpPr>
          <a:xfrm>
            <a:off x="1309670" y="5886856"/>
            <a:ext cx="6986498" cy="738289"/>
            <a:chOff x="1584506" y="5896006"/>
            <a:chExt cx="6986498" cy="738289"/>
          </a:xfrm>
        </p:grpSpPr>
        <p:sp>
          <p:nvSpPr>
            <p:cNvPr id="20" name="副标题 2"/>
            <p:cNvSpPr txBox="1"/>
            <p:nvPr/>
          </p:nvSpPr>
          <p:spPr>
            <a:xfrm>
              <a:off x="1584506" y="5896006"/>
              <a:ext cx="6871855" cy="354267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800" b="1" dirty="0">
                  <a:solidFill>
                    <a:schemeClr val="accent2">
                      <a:lumMod val="75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南京信息工程大学</a:t>
              </a:r>
            </a:p>
          </p:txBody>
        </p:sp>
        <p:sp>
          <p:nvSpPr>
            <p:cNvPr id="24" name="副标题 2"/>
            <p:cNvSpPr txBox="1"/>
            <p:nvPr/>
          </p:nvSpPr>
          <p:spPr>
            <a:xfrm>
              <a:off x="1699149" y="6280028"/>
              <a:ext cx="6871855" cy="354267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800" dirty="0">
                  <a:solidFill>
                    <a:srgbClr val="3C6488"/>
                  </a:solidFill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</a:rPr>
                <a:t>Nanjing University of Information Science and Technology</a:t>
              </a:r>
              <a:endParaRPr lang="zh-CN" altLang="en-US" sz="1800" dirty="0">
                <a:solidFill>
                  <a:srgbClr val="3C6488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88900" y="1324819"/>
            <a:ext cx="9232900" cy="1223745"/>
          </a:xfrm>
          <a:solidFill>
            <a:schemeClr val="bg1">
              <a:alpha val="30000"/>
            </a:schemeClr>
          </a:solidFill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7200" b="1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71570" y="5414026"/>
            <a:ext cx="6871855" cy="795536"/>
          </a:xfrm>
          <a:noFill/>
        </p:spPr>
        <p:txBody>
          <a:bodyPr>
            <a:noAutofit/>
          </a:bodyPr>
          <a:lstStyle/>
          <a:p>
            <a:r>
              <a:rPr lang="zh-CN" altLang="en-US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第</a:t>
            </a:r>
            <a:r>
              <a:rPr lang="en-US" altLang="zh-CN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4</a:t>
            </a:r>
            <a:r>
              <a:rPr lang="zh-CN" altLang="en-US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章 </a:t>
            </a:r>
            <a:r>
              <a:rPr lang="en-US" altLang="zh-CN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- </a:t>
            </a:r>
            <a:r>
              <a:rPr lang="zh-CN" altLang="en-US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频率域滤波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25" y="5535177"/>
            <a:ext cx="875116" cy="8559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CC9475D-32C0-0E06-6633-45250559F3F7}"/>
              </a:ext>
            </a:extLst>
          </p:cNvPr>
          <p:cNvSpPr/>
          <p:nvPr/>
        </p:nvSpPr>
        <p:spPr>
          <a:xfrm rot="2696006">
            <a:off x="3770155" y="3709790"/>
            <a:ext cx="1320759" cy="1320759"/>
          </a:xfrm>
          <a:prstGeom prst="rect">
            <a:avLst/>
          </a:prstGeom>
          <a:noFill/>
          <a:ln w="63500">
            <a:solidFill>
              <a:srgbClr val="FFE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369ACC4-DFCB-6ACC-B13D-76C51EB7064F}"/>
              </a:ext>
            </a:extLst>
          </p:cNvPr>
          <p:cNvSpPr/>
          <p:nvPr/>
        </p:nvSpPr>
        <p:spPr>
          <a:xfrm rot="2696006">
            <a:off x="3938998" y="3708437"/>
            <a:ext cx="1320759" cy="1320759"/>
          </a:xfrm>
          <a:prstGeom prst="rect">
            <a:avLst/>
          </a:prstGeom>
          <a:noFill/>
          <a:ln w="254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64FA87F-93DE-77E4-A3DE-9246DCA8CE28}"/>
              </a:ext>
            </a:extLst>
          </p:cNvPr>
          <p:cNvCxnSpPr>
            <a:cxnSpLocks/>
          </p:cNvCxnSpPr>
          <p:nvPr/>
        </p:nvCxnSpPr>
        <p:spPr>
          <a:xfrm flipH="1">
            <a:off x="0" y="4371869"/>
            <a:ext cx="317402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C3BE42-0010-5792-CD7E-BEF0F1464B8B}"/>
              </a:ext>
            </a:extLst>
          </p:cNvPr>
          <p:cNvCxnSpPr>
            <a:cxnSpLocks/>
          </p:cNvCxnSpPr>
          <p:nvPr/>
        </p:nvCxnSpPr>
        <p:spPr>
          <a:xfrm flipH="1">
            <a:off x="5882050" y="4371866"/>
            <a:ext cx="32619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>
            <a:extLst>
              <a:ext uri="{FF2B5EF4-FFF2-40B4-BE49-F238E27FC236}">
                <a16:creationId xmlns:a16="http://schemas.microsoft.com/office/drawing/2014/main" id="{A565EE4B-8DDF-1BE6-1DAB-25D3DF776065}"/>
              </a:ext>
            </a:extLst>
          </p:cNvPr>
          <p:cNvSpPr txBox="1">
            <a:spLocks/>
          </p:cNvSpPr>
          <p:nvPr/>
        </p:nvSpPr>
        <p:spPr>
          <a:xfrm>
            <a:off x="0" y="2658721"/>
            <a:ext cx="9144000" cy="66488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SimHei" charset="-122"/>
                <a:cs typeface="Times New Roman" panose="02020603050405020304" pitchFamily="18" charset="0"/>
              </a:rPr>
              <a:t>Digital Image Processing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SimHei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F3C5571-429D-C981-EC08-589C47B69105}"/>
              </a:ext>
            </a:extLst>
          </p:cNvPr>
          <p:cNvCxnSpPr>
            <a:cxnSpLocks/>
          </p:cNvCxnSpPr>
          <p:nvPr/>
        </p:nvCxnSpPr>
        <p:spPr>
          <a:xfrm flipH="1">
            <a:off x="0" y="4425735"/>
            <a:ext cx="31740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BF40FAA-8777-3FD1-C785-70B67C5B542F}"/>
              </a:ext>
            </a:extLst>
          </p:cNvPr>
          <p:cNvCxnSpPr>
            <a:cxnSpLocks/>
          </p:cNvCxnSpPr>
          <p:nvPr/>
        </p:nvCxnSpPr>
        <p:spPr>
          <a:xfrm flipH="1">
            <a:off x="5882050" y="4425732"/>
            <a:ext cx="32619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基本概念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Foundations</a:t>
            </a:r>
          </a:p>
        </p:txBody>
      </p:sp>
      <p:pic>
        <p:nvPicPr>
          <p:cNvPr id="6" name="图片 5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1494155"/>
            <a:ext cx="7119620" cy="4505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667471" y="5809434"/>
                <a:ext cx="5179575" cy="6027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charset="0"/>
                          <a:cs typeface="Cambria Math" charset="0"/>
                        </a:rPr>
                        <m:t>𝜇</m:t>
                      </m:r>
                      <m:r>
                        <a:rPr lang="en-US" altLang="zh-CN" i="1">
                          <a:latin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charset="0"/>
                              <a:cs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i="1">
                              <a:latin typeface="Cambria Math" charset="0"/>
                              <a:cs typeface="Cambria Math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altLang="zh-CN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471" y="5809434"/>
                <a:ext cx="5179575" cy="602796"/>
              </a:xfrm>
              <a:prstGeom prst="rect">
                <a:avLst/>
              </a:prstGeom>
              <a:blipFill rotWithShape="1">
                <a:blip r:embed="rId5"/>
                <a:stretch>
                  <a:fillRect l="-9" t="-75" r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基本概念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Foundations</a:t>
            </a:r>
          </a:p>
        </p:txBody>
      </p:sp>
      <p:sp>
        <p:nvSpPr>
          <p:cNvPr id="6" name="矩形 5"/>
          <p:cNvSpPr/>
          <p:nvPr/>
        </p:nvSpPr>
        <p:spPr>
          <a:xfrm>
            <a:off x="502920" y="1437640"/>
            <a:ext cx="8669655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傅立叶变换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连续变量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t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的连续函数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f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t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的傅立叶变换为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傅立叶反变换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42515" y="2477135"/>
            <a:ext cx="5014595" cy="1028700"/>
            <a:chOff x="4142" y="3901"/>
            <a:chExt cx="7897" cy="162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9" y="3901"/>
              <a:ext cx="6560" cy="16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2" y="4001"/>
              <a:ext cx="1620" cy="102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260" y="4214495"/>
            <a:ext cx="3713480" cy="10407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02026"/>
            <a:ext cx="8229600" cy="5223318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傅里叶变换是复值、连续函数：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+ </a:t>
            </a:r>
            <a:r>
              <a:rPr lang="en-US" altLang="zh-CN" sz="2400" b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傅里叶</a:t>
            </a:r>
            <a:r>
              <a:rPr lang="zh-CN" altLang="en-US" sz="2400" b="1" dirty="0">
                <a:solidFill>
                  <a:srgbClr val="7D2E8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sz="2400" b="1" dirty="0">
                <a:solidFill>
                  <a:srgbClr val="7D2E8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傅里叶谱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）记为</a:t>
            </a:r>
            <a:r>
              <a:rPr lang="en-US" altLang="zh-CN" sz="2400" b="1" dirty="0">
                <a:solidFill>
                  <a:srgbClr val="7D2E8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en-US" altLang="zh-CN" sz="2400" b="1" i="1" dirty="0">
                <a:solidFill>
                  <a:srgbClr val="7D2E8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dirty="0">
                <a:solidFill>
                  <a:srgbClr val="7D2E8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7D2E8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="1" dirty="0">
                <a:solidFill>
                  <a:srgbClr val="7D2E8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)|</a:t>
            </a:r>
          </a:p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|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)| = [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baseline="300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+ 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baseline="300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)]</a:t>
            </a:r>
            <a:r>
              <a:rPr lang="en-US" altLang="zh-CN" sz="2400" b="1" baseline="300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1/2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傅里叶</a:t>
            </a:r>
            <a:r>
              <a:rPr lang="zh-CN" altLang="en-US" sz="2400" b="1" dirty="0">
                <a:solidFill>
                  <a:srgbClr val="7D2E8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模平方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sz="2400" b="1" dirty="0">
                <a:solidFill>
                  <a:srgbClr val="7D2E8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能量谱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）记为</a:t>
            </a:r>
            <a:r>
              <a:rPr lang="en-US" altLang="zh-CN" sz="2400" b="1" i="1" dirty="0">
                <a:solidFill>
                  <a:srgbClr val="7D2E8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400" b="1" dirty="0">
                <a:solidFill>
                  <a:srgbClr val="7D2E8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7D2E8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="1" dirty="0">
                <a:solidFill>
                  <a:srgbClr val="7D2E8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|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)|</a:t>
            </a:r>
            <a:r>
              <a:rPr lang="en-US" altLang="zh-CN" sz="2400" b="1" baseline="300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= 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baseline="300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+ 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baseline="300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	</a:t>
            </a:r>
          </a:p>
          <a:p>
            <a:pPr lvl="0">
              <a:spcBef>
                <a:spcPts val="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傅里叶</a:t>
            </a:r>
            <a:r>
              <a:rPr lang="zh-CN" altLang="en-US" sz="2400" b="1" dirty="0">
                <a:solidFill>
                  <a:srgbClr val="7D2E8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相位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记为</a:t>
            </a:r>
            <a:r>
              <a:rPr lang="zh-CN" altLang="en-US" sz="2400" b="1" i="1" dirty="0">
                <a:solidFill>
                  <a:srgbClr val="7D2E8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</a:t>
            </a:r>
            <a:r>
              <a:rPr lang="en-US" altLang="zh-CN" sz="2400" b="1" dirty="0">
                <a:solidFill>
                  <a:srgbClr val="7D2E8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7D2E8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="1" dirty="0">
                <a:solidFill>
                  <a:srgbClr val="7D2E8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</a:p>
          <a:p>
            <a:pPr marL="0" lv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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tan</a:t>
            </a:r>
            <a:r>
              <a:rPr lang="en-US" altLang="zh-CN" sz="2400" b="1" baseline="300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/ 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))	</a:t>
            </a:r>
          </a:p>
          <a:p>
            <a:pPr lvl="0">
              <a:spcBef>
                <a:spcPts val="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sz="2400" b="1" i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写成指数形式：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lang="en-US" altLang="zh-CN" sz="2400" b="1" dirty="0">
                <a:solidFill>
                  <a:srgbClr val="7D2E8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altLang="zh-CN" sz="2400" b="1" i="1" dirty="0">
                <a:solidFill>
                  <a:srgbClr val="7D2E8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zh-CN" sz="2400" b="1" dirty="0">
                <a:solidFill>
                  <a:srgbClr val="7D2E8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b="1" i="1" dirty="0">
                <a:solidFill>
                  <a:srgbClr val="7D2E8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sz="2400" b="1" dirty="0">
                <a:solidFill>
                  <a:srgbClr val="7D2E8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)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•</a:t>
            </a:r>
            <a:r>
              <a:rPr lang="en-US" altLang="zh-CN" sz="2400" b="1" dirty="0" err="1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exp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[j</a:t>
            </a:r>
            <a:r>
              <a:rPr lang="en-US" altLang="zh-CN" sz="2400" b="1" i="1" dirty="0">
                <a:solidFill>
                  <a:srgbClr val="7D2E8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</a:t>
            </a:r>
            <a:r>
              <a:rPr lang="en-US" altLang="zh-CN" sz="2400" b="1" dirty="0">
                <a:solidFill>
                  <a:srgbClr val="7D2E8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b="1" i="1" dirty="0">
                <a:solidFill>
                  <a:srgbClr val="7D2E8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sz="2400" b="1" dirty="0">
                <a:solidFill>
                  <a:srgbClr val="7D2E8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9786C7-F3EC-BAAF-5AB2-B3E8282C6D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E0DC5F6-1867-6DAE-1068-198C8ABFAC00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51ED41B-BDD1-BDDA-A82F-F64464C788B2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基本概念</a:t>
            </a:r>
          </a:p>
        </p:txBody>
      </p:sp>
      <p:cxnSp>
        <p:nvCxnSpPr>
          <p:cNvPr id="6" name="直线连接符 4">
            <a:extLst>
              <a:ext uri="{FF2B5EF4-FFF2-40B4-BE49-F238E27FC236}">
                <a16:creationId xmlns:a16="http://schemas.microsoft.com/office/drawing/2014/main" id="{14924D79-1BA2-02AB-8299-935500F6D11B}"/>
              </a:ext>
            </a:extLst>
          </p:cNvPr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 1">
            <a:extLst>
              <a:ext uri="{FF2B5EF4-FFF2-40B4-BE49-F238E27FC236}">
                <a16:creationId xmlns:a16="http://schemas.microsoft.com/office/drawing/2014/main" id="{8F444C42-D052-6FA1-8BBF-9226B253B096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Foundations</a:t>
            </a:r>
          </a:p>
        </p:txBody>
      </p:sp>
    </p:spTree>
    <p:extLst>
      <p:ext uri="{BB962C8B-B14F-4D97-AF65-F5344CB8AC3E}">
        <p14:creationId xmlns:p14="http://schemas.microsoft.com/office/powerpoint/2010/main" val="2294013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69665" y="1437640"/>
            <a:ext cx="8669655" cy="569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Times New Roman Bold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连续变量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t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在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t=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0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处的冲激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满足恒等式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冲激的取样性质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基本概念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Foundations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100" y="1964690"/>
            <a:ext cx="2983865" cy="11658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120" y="3761740"/>
            <a:ext cx="1917065" cy="87376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251460" y="2713990"/>
            <a:ext cx="3258820" cy="2182495"/>
            <a:chOff x="8035" y="4717"/>
            <a:chExt cx="5132" cy="343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35" y="4717"/>
              <a:ext cx="5132" cy="3338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10598" y="5349"/>
              <a:ext cx="1651" cy="2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374" y="5036"/>
              <a:ext cx="1451" cy="1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1099" y="7625"/>
              <a:ext cx="709" cy="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0153" y="5694"/>
              <a:ext cx="209" cy="1879"/>
            </a:xfrm>
            <a:prstGeom prst="rect">
              <a:avLst/>
            </a:prstGeom>
          </p:spPr>
        </p:pic>
      </p:grpSp>
      <p:cxnSp>
        <p:nvCxnSpPr>
          <p:cNvPr id="18" name="直线连接符 73"/>
          <p:cNvCxnSpPr/>
          <p:nvPr/>
        </p:nvCxnSpPr>
        <p:spPr>
          <a:xfrm>
            <a:off x="3510280" y="1437640"/>
            <a:ext cx="0" cy="489585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0" y="5415915"/>
            <a:ext cx="2922905" cy="91757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49275" y="1437640"/>
            <a:ext cx="11798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冲激</a:t>
            </a:r>
            <a:endParaRPr lang="zh-CN" altLang="en-US"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69665" y="1437640"/>
            <a:ext cx="8669655" cy="569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Times New Roman Bold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连续变量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t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在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t=t</a:t>
            </a:r>
            <a:r>
              <a:rPr kumimoji="1" lang="en-US" altLang="zh-CN" sz="2800" baseline="-250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0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处的冲激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满足恒等式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冲激的取样性质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基本概念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Foundations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120" y="3761740"/>
            <a:ext cx="1917065" cy="873760"/>
          </a:xfrm>
          <a:prstGeom prst="rect">
            <a:avLst/>
          </a:prstGeom>
        </p:spPr>
      </p:pic>
      <p:cxnSp>
        <p:nvCxnSpPr>
          <p:cNvPr id="18" name="直线连接符 73"/>
          <p:cNvCxnSpPr/>
          <p:nvPr/>
        </p:nvCxnSpPr>
        <p:spPr>
          <a:xfrm>
            <a:off x="3510280" y="1437640"/>
            <a:ext cx="0" cy="489585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860" y="5483860"/>
            <a:ext cx="3362325" cy="9474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0" y="2813050"/>
            <a:ext cx="3300730" cy="214566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2140" y="2145665"/>
            <a:ext cx="3916045" cy="90868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49275" y="1437640"/>
            <a:ext cx="11798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冲激</a:t>
            </a:r>
            <a:endParaRPr lang="zh-CN" altLang="en-US"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02920" y="1437640"/>
                <a:ext cx="8669655" cy="53359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连续冲激组成的冲激串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无穷多个冲激之和（间隔单位为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Times New Roman" panose="02020503050405090304" charset="0"/>
                        <a:cs typeface="Cambria Math" charset="0"/>
                        <a:sym typeface="+mn-ea"/>
                      </a:rPr>
                      <m:t>𝛥</m:t>
                    </m:r>
                  </m:oMath>
                </a14:m>
                <a:r>
                  <a:rPr kumimoji="1" lang="en-US" altLang="zh-CN" sz="2800" i="1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T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）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37640"/>
                <a:ext cx="8669655" cy="53359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基本概念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Foundations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3831590"/>
            <a:ext cx="4823460" cy="2492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2445" y="2561590"/>
            <a:ext cx="3306445" cy="10369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74930" y="2604135"/>
            <a:ext cx="3515360" cy="2280285"/>
            <a:chOff x="244" y="3841"/>
            <a:chExt cx="5936" cy="3851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" y="3841"/>
              <a:ext cx="5936" cy="3837"/>
            </a:xfrm>
            <a:prstGeom prst="rect">
              <a:avLst/>
            </a:prstGeom>
          </p:spPr>
        </p:pic>
        <p:grpSp>
          <p:nvGrpSpPr>
            <p:cNvPr id="21" name="组合 20"/>
            <p:cNvGrpSpPr/>
            <p:nvPr/>
          </p:nvGrpSpPr>
          <p:grpSpPr>
            <a:xfrm>
              <a:off x="2527" y="4334"/>
              <a:ext cx="2967" cy="3358"/>
              <a:chOff x="10128" y="5036"/>
              <a:chExt cx="2967" cy="3358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0628" y="5308"/>
                <a:ext cx="1651" cy="22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1644" y="5036"/>
                <a:ext cx="1451" cy="1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1219" y="7865"/>
                <a:ext cx="709" cy="5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10128" y="5679"/>
                <a:ext cx="229" cy="2070"/>
              </a:xfrm>
              <a:prstGeom prst="rect">
                <a:avLst/>
              </a:prstGeom>
            </p:spPr>
          </p:pic>
        </p:grp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69665" y="1437640"/>
            <a:ext cx="5175885" cy="483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Times New Roman Bold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离散变量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x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在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x=0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处的冲激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满足恒等式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冲激的取样性质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基本概念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Foundations</a:t>
            </a:r>
          </a:p>
        </p:txBody>
      </p:sp>
      <p:cxnSp>
        <p:nvCxnSpPr>
          <p:cNvPr id="18" name="直线连接符 73"/>
          <p:cNvCxnSpPr/>
          <p:nvPr/>
        </p:nvCxnSpPr>
        <p:spPr>
          <a:xfrm>
            <a:off x="3510280" y="1437640"/>
            <a:ext cx="0" cy="489585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5540" y="2051050"/>
            <a:ext cx="3223260" cy="9944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1975" y="3740785"/>
            <a:ext cx="2104390" cy="9036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5540" y="5348605"/>
            <a:ext cx="2864485" cy="98488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49275" y="1437640"/>
            <a:ext cx="11798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冲激</a:t>
            </a:r>
            <a:endParaRPr lang="zh-CN" altLang="en-US"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69665" y="1437640"/>
            <a:ext cx="5175885" cy="483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Times New Roman Bold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离散变量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x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在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x=x</a:t>
            </a:r>
            <a:r>
              <a:rPr kumimoji="1" lang="en-US" altLang="zh-CN" sz="2800" i="1" baseline="-25000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0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处的冲激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满足恒等式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冲激的取样性质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基本概念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Foundations</a:t>
            </a:r>
          </a:p>
        </p:txBody>
      </p:sp>
      <p:cxnSp>
        <p:nvCxnSpPr>
          <p:cNvPr id="18" name="直线连接符 73"/>
          <p:cNvCxnSpPr/>
          <p:nvPr/>
        </p:nvCxnSpPr>
        <p:spPr>
          <a:xfrm>
            <a:off x="3510280" y="1437640"/>
            <a:ext cx="0" cy="489585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975" y="3691890"/>
            <a:ext cx="2104390" cy="9036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6365" y="2681605"/>
            <a:ext cx="3622675" cy="23431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750" y="2026920"/>
            <a:ext cx="4324350" cy="1123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7245" y="5283200"/>
            <a:ext cx="3879850" cy="10013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49275" y="1437640"/>
            <a:ext cx="11798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冲激</a:t>
            </a:r>
            <a:endParaRPr lang="zh-CN" altLang="en-US" sz="2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基本概念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Foundations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02920" y="1437640"/>
                <a:ext cx="8669655" cy="53359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离散冲激组成的冲激串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无穷多个冲激之和（间隔单位为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宋体" charset="0"/>
                        <a:cs typeface="Cambria Math" charset="0"/>
                        <a:sym typeface="+mn-ea"/>
                      </a:rPr>
                      <m:t>𝛥</m:t>
                    </m:r>
                  </m:oMath>
                </a14:m>
                <a:r>
                  <a:rPr kumimoji="1" lang="en-US" altLang="zh-CN" sz="2800" i="1" dirty="0">
                    <a:latin typeface="Times New Roman Italic" panose="02020503050405090304" charset="0"/>
                    <a:ea typeface="宋体" charset="0"/>
                    <a:cs typeface="Times New Roman Italic" panose="02020503050405090304" charset="0"/>
                    <a:sym typeface="+mn-ea"/>
                  </a:rPr>
                  <a:t>X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）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37640"/>
                <a:ext cx="8669655" cy="53359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330" y="3604260"/>
            <a:ext cx="6731635" cy="33147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705" y="2492375"/>
            <a:ext cx="4212590" cy="10642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基本概念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Foundations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02920" y="1437640"/>
                <a:ext cx="8669655" cy="44735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卷积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函数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Times New Roman" panose="02020503050405090304" charset="0"/>
                    <a:cs typeface="Times New Roman Italic" panose="02020503050405090304" charset="0"/>
                    <a:sym typeface="+mn-ea"/>
                  </a:rPr>
                  <a:t>f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(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Times New Roman" panose="02020503050405090304" charset="0"/>
                    <a:cs typeface="Times New Roman Italic" panose="02020503050405090304" charset="0"/>
                    <a:sym typeface="+mn-ea"/>
                  </a:rPr>
                  <a:t>t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)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关于原点旋转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180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度，并划过另一个函数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Times New Roman" panose="02020503050405090304" charset="0"/>
                    <a:cs typeface="Times New Roman Italic" panose="02020503050405090304" charset="0"/>
                    <a:sym typeface="+mn-ea"/>
                  </a:rPr>
                  <a:t>h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(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Times New Roman" panose="02020503050405090304" charset="0"/>
                    <a:cs typeface="Times New Roman Italic" panose="02020503050405090304" charset="0"/>
                    <a:sym typeface="+mn-ea"/>
                  </a:rPr>
                  <a:t>t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)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，在滑动过程中，两个函数值乘积求和的运算过程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其中，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Times New Roman" panose="02020503050405090304" charset="0"/>
                        <a:cs typeface="Cambria Math" charset="0"/>
                        <a:sym typeface="+mn-ea"/>
                      </a:rPr>
                      <m:t>𝜏</m:t>
                    </m:r>
                  </m:oMath>
                </a14:m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是积分变量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37640"/>
                <a:ext cx="8669655" cy="4473575"/>
              </a:xfrm>
              <a:prstGeom prst="rect">
                <a:avLst/>
              </a:prstGeom>
              <a:blipFill rotWithShape="1">
                <a:blip r:embed="rId4"/>
                <a:stretch>
                  <a:fillRect r="-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765" y="2999740"/>
            <a:ext cx="4564380" cy="10274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8051" y="102604"/>
            <a:ext cx="1331845" cy="795654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目录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cxnSp>
        <p:nvCxnSpPr>
          <p:cNvPr id="5" name="直线连接符 4"/>
          <p:cNvCxnSpPr/>
          <p:nvPr/>
        </p:nvCxnSpPr>
        <p:spPr>
          <a:xfrm>
            <a:off x="1481267" y="539660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 txBox="1"/>
          <p:nvPr/>
        </p:nvSpPr>
        <p:spPr>
          <a:xfrm>
            <a:off x="505366" y="431056"/>
            <a:ext cx="3230555" cy="1089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Contents</a:t>
            </a:r>
            <a:endParaRPr lang="zh-CN" altLang="en-US" sz="2400" b="1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99415" y="1642110"/>
            <a:ext cx="6666865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基本概念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取样及取样函数的傅立叶变换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单变量的离散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傅立叶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变换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二维变量函数的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傅立叶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变换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基本概念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Foundations</a:t>
            </a:r>
          </a:p>
        </p:txBody>
      </p:sp>
      <p:sp>
        <p:nvSpPr>
          <p:cNvPr id="6" name="矩形 5"/>
          <p:cNvSpPr/>
          <p:nvPr/>
        </p:nvSpPr>
        <p:spPr>
          <a:xfrm>
            <a:off x="502920" y="1437640"/>
            <a:ext cx="8669655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卷积性质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空间域中两个函数的卷积的傅立叶变换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频率域中两个傅立叶变换函数的乘积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空间域中两个函数的乘积的傅立叶变换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频率域中两个傅立叶变换函数的卷积</a:t>
            </a:r>
          </a:p>
        </p:txBody>
      </p:sp>
      <p:sp>
        <p:nvSpPr>
          <p:cNvPr id="8" name="右弧形箭头 7"/>
          <p:cNvSpPr/>
          <p:nvPr/>
        </p:nvSpPr>
        <p:spPr>
          <a:xfrm>
            <a:off x="7198360" y="2431415"/>
            <a:ext cx="558165" cy="701675"/>
          </a:xfrm>
          <a:prstGeom prst="curved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74965" y="252095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Songti SC Regular" panose="02010800040101010101" charset="-122"/>
                <a:ea typeface="Songti SC Regular" panose="02010800040101010101" charset="-122"/>
              </a:rPr>
              <a:t>等价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445" y="3329305"/>
            <a:ext cx="3394075" cy="765175"/>
          </a:xfrm>
          <a:prstGeom prst="rect">
            <a:avLst/>
          </a:prstGeom>
        </p:spPr>
      </p:pic>
      <p:sp>
        <p:nvSpPr>
          <p:cNvPr id="12" name="右弧形箭头 11"/>
          <p:cNvSpPr/>
          <p:nvPr/>
        </p:nvSpPr>
        <p:spPr>
          <a:xfrm>
            <a:off x="7198360" y="4504690"/>
            <a:ext cx="558165" cy="701675"/>
          </a:xfrm>
          <a:prstGeom prst="curved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974965" y="459422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Songti SC Regular" panose="02010800040101010101" charset="-122"/>
                <a:ea typeface="Songti SC Regular" panose="02010800040101010101" charset="-122"/>
              </a:rPr>
              <a:t>等价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675" y="5407025"/>
            <a:ext cx="3331845" cy="6883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905545" y="3168761"/>
            <a:ext cx="74472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40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取样和取样函数的傅立叶变换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取样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连续函数转换成为一系列离散数值</a:t>
            </a: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取样傅立叶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FT of Sampled Functions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取样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连续函数转换成为一系列离散数值</a:t>
            </a: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取样傅立叶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FT of Sampled Functions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493645"/>
            <a:ext cx="6019800" cy="3911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取样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连续函数转换成为一系列离散数值</a:t>
            </a: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取样傅立叶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FT of Sampled Functions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560" y="2479040"/>
            <a:ext cx="6350635" cy="39497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310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取样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连续函数转换成为一系列离散数值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取样后的每个离散点的数值</a:t>
            </a: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取样傅立叶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FT of Sampled Functions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2451735"/>
            <a:ext cx="4394200" cy="9017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2151380" y="4448810"/>
            <a:ext cx="4537710" cy="859790"/>
            <a:chOff x="3388" y="7006"/>
            <a:chExt cx="7146" cy="135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8" y="7006"/>
              <a:ext cx="5273" cy="135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6" y="7398"/>
              <a:ext cx="2339" cy="7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取样后的傅立叶变换</a:t>
            </a: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取样傅立叶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FT of Sampled Functions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730" y="2054860"/>
            <a:ext cx="3873500" cy="609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010" y="2188210"/>
            <a:ext cx="1651000" cy="5080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5396230" y="2576830"/>
            <a:ext cx="3606800" cy="2017395"/>
            <a:chOff x="7960" y="4058"/>
            <a:chExt cx="5680" cy="317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60" y="5675"/>
              <a:ext cx="5680" cy="1560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8471" y="4058"/>
              <a:ext cx="4921" cy="2230"/>
              <a:chOff x="6774" y="4096"/>
              <a:chExt cx="4921" cy="2230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6774" y="5019"/>
                <a:ext cx="4921" cy="130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/>
                <a:r>
                  <a:rPr lang="zh-CN" altLang="en-US" sz="2400" b="0" dirty="0">
                    <a:latin typeface="Songti SC" panose="02010800040101010101" charset="-122"/>
                    <a:ea typeface="Songti SC" panose="02010800040101010101" charset="-122"/>
                    <a:cs typeface="Times New Roman Italic" panose="02020503050405090304" charset="0"/>
                  </a:rPr>
                  <a:t>冲激串的傅立叶变换</a:t>
                </a:r>
                <a:endParaRPr lang="en-US" sz="2400" b="0" dirty="0">
                  <a:latin typeface="Songti SC" panose="02010800040101010101" charset="-122"/>
                  <a:ea typeface="Songti SC" panose="02010800040101010101" charset="-122"/>
                  <a:cs typeface="Times New Roman Regular" panose="02020503050405090304" charset="0"/>
                </a:endParaRPr>
              </a:p>
              <a:p>
                <a:pPr algn="l"/>
                <a:endParaRPr lang="zh-CN" altLang="en-US" sz="2400" dirty="0">
                  <a:latin typeface="Songti SC" panose="02010800040101010101" charset="-122"/>
                  <a:ea typeface="Songti SC" panose="02010800040101010101" charset="-122"/>
                  <a:cs typeface="Times New Roman Regular" panose="02020503050405090304" charset="0"/>
                </a:endParaRPr>
              </a:p>
            </p:txBody>
          </p:sp>
          <p:sp>
            <p:nvSpPr>
              <p:cNvPr id="17" name="任意多边形 16"/>
              <p:cNvSpPr/>
              <p:nvPr/>
            </p:nvSpPr>
            <p:spPr>
              <a:xfrm>
                <a:off x="7161" y="4096"/>
                <a:ext cx="1511" cy="906"/>
              </a:xfrm>
              <a:custGeom>
                <a:avLst/>
                <a:gdLst>
                  <a:gd name="connisteX0" fmla="*/ 0 w 201295"/>
                  <a:gd name="connsiteY0" fmla="*/ 0 h 402590"/>
                  <a:gd name="connisteX1" fmla="*/ 133985 w 201295"/>
                  <a:gd name="connsiteY1" fmla="*/ 167640 h 402590"/>
                  <a:gd name="connisteX2" fmla="*/ 201295 w 201295"/>
                  <a:gd name="connsiteY2" fmla="*/ 402590 h 40259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201295" h="402590">
                    <a:moveTo>
                      <a:pt x="0" y="0"/>
                    </a:moveTo>
                    <a:cubicBezTo>
                      <a:pt x="25400" y="28575"/>
                      <a:pt x="93980" y="86995"/>
                      <a:pt x="133985" y="167640"/>
                    </a:cubicBezTo>
                    <a:cubicBezTo>
                      <a:pt x="173990" y="248285"/>
                      <a:pt x="190500" y="358775"/>
                      <a:pt x="201295" y="40259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" y="3218815"/>
            <a:ext cx="4996815" cy="3260090"/>
          </a:xfrm>
          <a:prstGeom prst="rect">
            <a:avLst/>
          </a:prstGeom>
        </p:spPr>
      </p:pic>
      <p:sp>
        <p:nvSpPr>
          <p:cNvPr id="23" name="下箭头 22"/>
          <p:cNvSpPr/>
          <p:nvPr/>
        </p:nvSpPr>
        <p:spPr>
          <a:xfrm>
            <a:off x="3439795" y="2806700"/>
            <a:ext cx="486410" cy="412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D959A0-6CB2-255A-8287-0AF6188880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7021" y="1124830"/>
            <a:ext cx="2707142" cy="8491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0050" y="1341120"/>
                <a:ext cx="8445500" cy="3716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取样后的傅立叶变换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取样后的函数        的傅立叶变换         ，是</a:t>
                </a:r>
                <a14:m>
                  <m:oMath xmlns:m="http://schemas.openxmlformats.org/officeDocument/2006/math">
                    <m:r>
                      <a:rPr kumimoji="1" lang="en-US" altLang="zh-CN" sz="2800" i="1" dirty="0" smtClean="0"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503050405090304" charset="0"/>
                        <a:sym typeface="+mn-ea"/>
                      </a:rPr>
                      <m:t>𝑓</m:t>
                    </m:r>
                    <m:r>
                      <a:rPr kumimoji="1" lang="en-US" altLang="zh-CN" sz="2800" i="1" dirty="0" smtClean="0"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503050405090304" charset="0"/>
                        <a:sym typeface="+mn-ea"/>
                      </a:rPr>
                      <m:t>(</m:t>
                    </m:r>
                    <m:r>
                      <a:rPr kumimoji="1" lang="en-US" altLang="zh-CN" sz="2800" i="1" dirty="0" smtClean="0"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503050405090304" charset="0"/>
                        <a:sym typeface="+mn-ea"/>
                      </a:rPr>
                      <m:t>𝑡</m:t>
                    </m:r>
                    <m:r>
                      <a:rPr kumimoji="1" lang="en-US" altLang="zh-CN" sz="2800" i="1" dirty="0" smtClean="0"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503050405090304" charset="0"/>
                        <a:sym typeface="+mn-ea"/>
                      </a:rPr>
                      <m:t>)</m:t>
                    </m:r>
                  </m:oMath>
                </a14:m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的       傅里叶变化        的无穷拷贝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拷贝间隔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800" i="1" dirty="0">
                            <a:latin typeface="Cambria Math" panose="02040503050406030204" pitchFamily="18" charset="0"/>
                            <a:ea typeface="Times New Roman" panose="02020503050405090304" charset="0"/>
                            <a:cs typeface="Cambria Math" charset="0"/>
                            <a:sym typeface="+mn-ea"/>
                          </a:rPr>
                        </m:ctrlPr>
                      </m:fPr>
                      <m:num>
                        <m:r>
                          <a:rPr kumimoji="1" lang="en-US" altLang="zh-CN" sz="2800" i="1" dirty="0">
                            <a:latin typeface="Cambria Math" charset="0"/>
                            <a:ea typeface="Times New Roman" panose="02020503050405090304" charset="0"/>
                            <a:cs typeface="Cambria Math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800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△</m:t>
                        </m:r>
                        <m:r>
                          <a:rPr kumimoji="1" lang="en-US" altLang="zh-CN" sz="2800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𝑇</m:t>
                        </m:r>
                      </m:den>
                    </m:f>
                  </m:oMath>
                </a14:m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indent="0" fontAlgn="auto">
                  <a:buFont typeface="Wingdings" panose="05000000000000000000" pitchFamily="2" charset="2"/>
                  <a:buNone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341120"/>
                <a:ext cx="8445500" cy="3716915"/>
              </a:xfrm>
              <a:prstGeom prst="rect">
                <a:avLst/>
              </a:prstGeom>
              <a:blipFill>
                <a:blip r:embed="rId4"/>
                <a:stretch>
                  <a:fillRect l="-1300" t="-2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取样傅立叶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FT of Sampled Functions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881505" y="2022475"/>
            <a:ext cx="5078730" cy="918210"/>
            <a:chOff x="2344" y="3162"/>
            <a:chExt cx="7998" cy="144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4" y="3162"/>
              <a:ext cx="4748" cy="1446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44" y="3162"/>
              <a:ext cx="3391" cy="1111"/>
            </a:xfrm>
            <a:prstGeom prst="rect">
              <a:avLst/>
            </a:prstGeom>
          </p:spPr>
        </p:pic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2445" y="2982595"/>
            <a:ext cx="518795" cy="62484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7555" y="3024505"/>
            <a:ext cx="715010" cy="53022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3182" y="3497405"/>
            <a:ext cx="708660" cy="502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9213FC1-1DBD-D5E9-CB9A-666C9FDFF8B1}"/>
                  </a:ext>
                </a:extLst>
              </p:cNvPr>
              <p:cNvSpPr txBox="1"/>
              <p:nvPr/>
            </p:nvSpPr>
            <p:spPr>
              <a:xfrm>
                <a:off x="2854234" y="3998725"/>
                <a:ext cx="45850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/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(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采样间隔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800" i="0" dirty="0" smtClean="0"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503050405090304" charset="0"/>
                        <a:sym typeface="+mn-ea"/>
                      </a:rPr>
                      <m:t>Δ</m:t>
                    </m:r>
                    <m:r>
                      <m:rPr>
                        <m:sty m:val="p"/>
                      </m:rPr>
                      <a:rPr kumimoji="1" lang="en-US" altLang="zh-CN" sz="2800" i="1" dirty="0" err="1" smtClean="0"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503050405090304" charset="0"/>
                        <a:sym typeface="+mn-ea"/>
                      </a:rPr>
                      <m:t>T</m:t>
                    </m:r>
                  </m:oMath>
                </a14:m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)</a:t>
                </a: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9213FC1-1DBD-D5E9-CB9A-666C9FDFF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234" y="3998725"/>
                <a:ext cx="4585062" cy="523220"/>
              </a:xfrm>
              <a:prstGeom prst="rect">
                <a:avLst/>
              </a:prstGeom>
              <a:blipFill>
                <a:blip r:embed="rId10"/>
                <a:stretch>
                  <a:fillRect l="-2660" t="-16279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44550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取样傅立叶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FT of Sampled Functions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1760855"/>
            <a:ext cx="7236460" cy="38976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44550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取样傅立叶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FT of Sampled Functions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1760855"/>
            <a:ext cx="7236460" cy="38976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540" y="3759200"/>
            <a:ext cx="7103745" cy="19773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3013745" y="3168761"/>
            <a:ext cx="3230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00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基本概念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44550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取样傅立叶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FT of Sampled Functions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1760855"/>
            <a:ext cx="7236460" cy="38976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790" y="3806190"/>
            <a:ext cx="6888480" cy="20650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9330" y="1616710"/>
            <a:ext cx="844550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buFont typeface="Wingdings" panose="05000000000000000000" pitchFamily="2" charset="2"/>
              <a:buNone/>
            </a:pP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Question</a:t>
            </a: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：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如何从        中复原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f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t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)?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indent="0" fontAlgn="auto">
              <a:buFont typeface="Wingdings" panose="05000000000000000000" pitchFamily="2" charset="2"/>
              <a:buNone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从        中分离出一个</a:t>
            </a: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indent="0" fontAlgn="auto">
              <a:buFont typeface="Wingdings" panose="05000000000000000000" pitchFamily="2" charset="2"/>
              <a:buNone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根据傅立叶反变换复原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f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t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)</a:t>
            </a: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取样傅立叶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FT of Sampled Functions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725" y="1574800"/>
            <a:ext cx="715010" cy="530225"/>
          </a:xfrm>
          <a:prstGeom prst="rect">
            <a:avLst/>
          </a:prstGeom>
        </p:spPr>
      </p:pic>
      <p:sp>
        <p:nvSpPr>
          <p:cNvPr id="23" name="下箭头 22"/>
          <p:cNvSpPr/>
          <p:nvPr/>
        </p:nvSpPr>
        <p:spPr>
          <a:xfrm>
            <a:off x="4356735" y="2369185"/>
            <a:ext cx="486410" cy="412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225" y="2950210"/>
            <a:ext cx="708660" cy="5022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665" y="2866390"/>
            <a:ext cx="715010" cy="530225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4415155" y="3620135"/>
            <a:ext cx="486410" cy="412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0325" y="4930775"/>
            <a:ext cx="3713480" cy="10407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4205" y="1574800"/>
            <a:ext cx="8445500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buFont typeface="Wingdings" panose="05000000000000000000" pitchFamily="2" charset="2"/>
              <a:buNone/>
            </a:pP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        Question</a:t>
            </a: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：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如何从        中分离出一个        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?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完整分离条件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取样傅立叶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FT of Sampled Functions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4098290" y="1541780"/>
            <a:ext cx="3573145" cy="543560"/>
            <a:chOff x="6480" y="2480"/>
            <a:chExt cx="5627" cy="856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" y="2480"/>
              <a:ext cx="1126" cy="83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91" y="2546"/>
              <a:ext cx="1116" cy="791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7605" y="3018790"/>
            <a:ext cx="5243830" cy="30283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0740" y="2497455"/>
            <a:ext cx="1628775" cy="40068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379845" y="3224530"/>
            <a:ext cx="20383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0">
                <a:latin typeface="Songti SC" panose="02010800040101010101" charset="-122"/>
                <a:ea typeface="Songti SC" panose="02010800040101010101" charset="-122"/>
                <a:cs typeface="Times New Roman Regular" panose="02020503050405090304" charset="0"/>
              </a:rPr>
              <a:t>奈奎斯特率</a:t>
            </a:r>
            <a:endParaRPr lang="en-US" sz="2400" b="0">
              <a:latin typeface="Songti SC" panose="02010800040101010101" charset="-122"/>
              <a:ea typeface="Songti SC" panose="02010800040101010101" charset="-122"/>
              <a:cs typeface="Times New Roman Regular" panose="02020503050405090304" charset="0"/>
            </a:endParaRPr>
          </a:p>
          <a:p>
            <a:pPr algn="l"/>
            <a:endParaRPr lang="zh-CN" altLang="en-US" sz="2400">
              <a:latin typeface="Songti SC" panose="02010800040101010101" charset="-122"/>
              <a:ea typeface="Songti SC" panose="02010800040101010101" charset="-122"/>
              <a:cs typeface="Times New Roman Regular" panose="02020503050405090304" charset="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4214495" y="2898775"/>
            <a:ext cx="2054225" cy="460375"/>
          </a:xfrm>
          <a:custGeom>
            <a:avLst/>
            <a:gdLst>
              <a:gd name="connisteX0" fmla="*/ 0 w 201295"/>
              <a:gd name="connsiteY0" fmla="*/ 0 h 402590"/>
              <a:gd name="connisteX1" fmla="*/ 133985 w 201295"/>
              <a:gd name="connsiteY1" fmla="*/ 167640 h 402590"/>
              <a:gd name="connisteX2" fmla="*/ 201295 w 201295"/>
              <a:gd name="connsiteY2" fmla="*/ 402590 h 4025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1295" h="402590">
                <a:moveTo>
                  <a:pt x="0" y="0"/>
                </a:moveTo>
                <a:cubicBezTo>
                  <a:pt x="25400" y="28575"/>
                  <a:pt x="93980" y="86995"/>
                  <a:pt x="133985" y="167640"/>
                </a:cubicBezTo>
                <a:cubicBezTo>
                  <a:pt x="173990" y="248285"/>
                  <a:pt x="190500" y="358775"/>
                  <a:pt x="201295" y="402590"/>
                </a:cubicBezTo>
              </a:path>
            </a:pathLst>
          </a:custGeom>
          <a:noFill/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445500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混淆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取样率太粗，        不可完整分离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取样傅立叶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FT of Sampled Functions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505" y="1791335"/>
            <a:ext cx="708660" cy="5022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890" y="2293620"/>
            <a:ext cx="7325360" cy="46012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0050" y="1341120"/>
                <a:ext cx="8445500" cy="18884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带限函数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对于以原点为中心的有限区间(带宽)[-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Times New Roman" panose="02020503050405090304" charset="0"/>
                        <a:cs typeface="Cambria Math" charset="0"/>
                        <a:sym typeface="+mn-ea"/>
                      </a:rPr>
                      <m:t>𝜇</m:t>
                    </m:r>
                  </m:oMath>
                </a14:m>
                <a:r>
                  <a:rPr kumimoji="1" lang="zh-CN" altLang="en-US" sz="2800" baseline="-250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max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Times New Roman" panose="02020503050405090304" charset="0"/>
                        <a:cs typeface="Cambria Math" charset="0"/>
                        <a:sym typeface="+mn-ea"/>
                      </a:rPr>
                      <m:t>𝜇</m:t>
                    </m:r>
                  </m:oMath>
                </a14:m>
                <a:r>
                  <a:rPr kumimoji="1" lang="zh-CN" altLang="en-US" sz="2800" baseline="-250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max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]之外的频率值，傅立叶变换为零的函数</a:t>
                </a:r>
                <a:r>
                  <a:rPr kumimoji="1" lang="zh-CN" altLang="en-US" sz="2800" i="1" dirty="0">
                    <a:latin typeface="Times New Roman Italic" panose="02020503050405090304" charset="0"/>
                    <a:ea typeface="Times New Roman" panose="02020503050405090304" charset="0"/>
                    <a:cs typeface="Times New Roman Italic" panose="02020503050405090304" charset="0"/>
                    <a:sym typeface="+mn-ea"/>
                  </a:rPr>
                  <a:t>f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(</a:t>
                </a:r>
                <a:r>
                  <a:rPr kumimoji="1" lang="zh-CN" altLang="en-US" sz="2800" i="1" dirty="0">
                    <a:latin typeface="Times New Roman Italic" panose="02020503050405090304" charset="0"/>
                    <a:ea typeface="Times New Roman" panose="02020503050405090304" charset="0"/>
                    <a:cs typeface="Times New Roman Italic" panose="02020503050405090304" charset="0"/>
                    <a:sym typeface="+mn-ea"/>
                  </a:rPr>
                  <a:t>t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)</a:t>
                </a:r>
              </a:p>
              <a:p>
                <a:pPr indent="0" fontAlgn="auto">
                  <a:buFont typeface="Wingdings" panose="05000000000000000000" pitchFamily="2" charset="2"/>
                  <a:buNone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341120"/>
                <a:ext cx="8445500" cy="18884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取样傅立叶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FT of Sampled Functions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380" y="2989580"/>
            <a:ext cx="5330825" cy="25577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10180" y="5676265"/>
            <a:ext cx="4145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24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带限函数的傅立叶变换示意图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44550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取样傅立叶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FT of Sampled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24205" y="1574800"/>
                <a:ext cx="8445500" cy="53359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0" fontAlgn="auto">
                  <a:buFont typeface="Wingdings" panose="05000000000000000000" pitchFamily="2" charset="2"/>
                  <a:buNone/>
                </a:pP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        Question</a:t>
                </a:r>
                <a:r>
                  <a:rPr kumimoji="1" lang="zh-CN" altLang="en-US" sz="2800" dirty="0">
                    <a:latin typeface="Times New Roman" panose="02020503050405090304" charset="0"/>
                    <a:ea typeface="宋体" charset="0"/>
                    <a:cs typeface="Times New Roman" panose="02020503050405090304" charset="0"/>
                    <a:sym typeface="+mn-ea"/>
                  </a:rPr>
                  <a:t>：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如何从        中分离出一个        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?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回顾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定义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Times New Roman" panose="02020503050405090304" charset="0"/>
                    <a:cs typeface="Times New Roman Italic" panose="02020503050405090304" charset="0"/>
                    <a:sym typeface="+mn-ea"/>
                  </a:rPr>
                  <a:t>H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Times New Roman" panose="02020503050405090304" charset="0"/>
                        <a:cs typeface="Cambria Math" charset="0"/>
                        <a:sym typeface="+mn-ea"/>
                      </a:rPr>
                      <m:t>𝜇</m:t>
                    </m:r>
                  </m:oMath>
                </a14:m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)</a:t>
                </a: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indent="0" fontAlgn="auto">
                  <a:buFont typeface="Wingdings" panose="05000000000000000000" pitchFamily="2" charset="2"/>
                  <a:buNone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05" y="1574800"/>
                <a:ext cx="8445500" cy="53359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grpSp>
        <p:nvGrpSpPr>
          <p:cNvPr id="10" name="组合 9"/>
          <p:cNvGrpSpPr/>
          <p:nvPr/>
        </p:nvGrpSpPr>
        <p:grpSpPr>
          <a:xfrm>
            <a:off x="4098290" y="1541780"/>
            <a:ext cx="3573145" cy="543560"/>
            <a:chOff x="6480" y="2480"/>
            <a:chExt cx="5627" cy="856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0" y="2480"/>
              <a:ext cx="1126" cy="83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91" y="2546"/>
              <a:ext cx="1116" cy="791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5465" y="2382520"/>
            <a:ext cx="715010" cy="53022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2185670" y="2953385"/>
            <a:ext cx="5078730" cy="918210"/>
            <a:chOff x="2344" y="3162"/>
            <a:chExt cx="7998" cy="1446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94" y="3162"/>
              <a:ext cx="4748" cy="1446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44" y="3162"/>
              <a:ext cx="3391" cy="1111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5670" y="4152265"/>
            <a:ext cx="5257800" cy="1219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4680" y="5822315"/>
            <a:ext cx="3187700" cy="825500"/>
          </a:xfrm>
          <a:prstGeom prst="rect">
            <a:avLst/>
          </a:prstGeom>
        </p:spPr>
      </p:pic>
      <p:sp>
        <p:nvSpPr>
          <p:cNvPr id="17" name="下箭头 16"/>
          <p:cNvSpPr/>
          <p:nvPr/>
        </p:nvSpPr>
        <p:spPr>
          <a:xfrm>
            <a:off x="4249420" y="5437505"/>
            <a:ext cx="486410" cy="412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00050" y="1341120"/>
            <a:ext cx="844550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取样傅立叶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FT of Sampled Functions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240" y="1214120"/>
            <a:ext cx="6427470" cy="53441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1464345" y="3168761"/>
            <a:ext cx="63296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40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单变量的离散傅立叶变换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4655" y="2652395"/>
            <a:ext cx="844550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继续给出         表达式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90" y="2652395"/>
            <a:ext cx="715010" cy="530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" y="3267075"/>
            <a:ext cx="8085455" cy="293814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935220" y="5657215"/>
            <a:ext cx="3959860" cy="750570"/>
            <a:chOff x="3388" y="7006"/>
            <a:chExt cx="7146" cy="135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8" y="7006"/>
              <a:ext cx="5273" cy="135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6" y="7398"/>
              <a:ext cx="2339" cy="722"/>
            </a:xfrm>
            <a:prstGeom prst="rect">
              <a:avLst/>
            </a:prstGeom>
          </p:spPr>
        </p:pic>
      </p:grpSp>
      <p:sp>
        <p:nvSpPr>
          <p:cNvPr id="10" name="任意多边形 9"/>
          <p:cNvSpPr/>
          <p:nvPr/>
        </p:nvSpPr>
        <p:spPr>
          <a:xfrm>
            <a:off x="4198620" y="4788535"/>
            <a:ext cx="2272665" cy="1090295"/>
          </a:xfrm>
          <a:custGeom>
            <a:avLst/>
            <a:gdLst>
              <a:gd name="connisteX0" fmla="*/ 1904365 w 2065809"/>
              <a:gd name="connsiteY0" fmla="*/ 0 h 1179830"/>
              <a:gd name="connisteX1" fmla="*/ 2056130 w 2065809"/>
              <a:gd name="connsiteY1" fmla="*/ 471805 h 1179830"/>
              <a:gd name="connisteX2" fmla="*/ 1651635 w 2065809"/>
              <a:gd name="connsiteY2" fmla="*/ 808990 h 1179830"/>
              <a:gd name="connisteX3" fmla="*/ 0 w 2065809"/>
              <a:gd name="connsiteY3" fmla="*/ 1179830 h 1179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2065809" h="1179830">
                <a:moveTo>
                  <a:pt x="1904365" y="0"/>
                </a:moveTo>
                <a:cubicBezTo>
                  <a:pt x="1943100" y="87630"/>
                  <a:pt x="2106930" y="309880"/>
                  <a:pt x="2056130" y="471805"/>
                </a:cubicBezTo>
                <a:cubicBezTo>
                  <a:pt x="2005330" y="633730"/>
                  <a:pt x="2063115" y="667385"/>
                  <a:pt x="1651635" y="808990"/>
                </a:cubicBezTo>
                <a:cubicBezTo>
                  <a:pt x="1240155" y="950595"/>
                  <a:pt x="321945" y="1112520"/>
                  <a:pt x="0" y="1179830"/>
                </a:cubicBezTo>
              </a:path>
            </a:pathLst>
          </a:custGeom>
          <a:noFill/>
          <a:ln w="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00050" y="1341120"/>
            <a:ext cx="844550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取样后的傅立叶变换</a:t>
            </a: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866900" y="1806575"/>
            <a:ext cx="5078730" cy="918210"/>
            <a:chOff x="2344" y="3162"/>
            <a:chExt cx="7998" cy="144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94" y="3162"/>
              <a:ext cx="4748" cy="1446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44" y="3162"/>
              <a:ext cx="3391" cy="1111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8705350D-A186-E9BE-C9D6-ED2BC13BA5A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1996EB2-033F-B0A9-6948-B09AD50AAA4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F62B4911-68D8-03A5-5FD9-1BB87FD022C7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4019949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单变量离散傅立叶</a:t>
            </a:r>
          </a:p>
        </p:txBody>
      </p:sp>
      <p:cxnSp>
        <p:nvCxnSpPr>
          <p:cNvPr id="19" name="直线连接符 4">
            <a:extLst>
              <a:ext uri="{FF2B5EF4-FFF2-40B4-BE49-F238E27FC236}">
                <a16:creationId xmlns:a16="http://schemas.microsoft.com/office/drawing/2014/main" id="{B6764F97-323F-7B37-5E28-CCB553CBA7EB}"/>
              </a:ext>
            </a:extLst>
          </p:cNvPr>
          <p:cNvCxnSpPr/>
          <p:nvPr/>
        </p:nvCxnSpPr>
        <p:spPr>
          <a:xfrm>
            <a:off x="3828623" y="521645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标题 1">
            <a:extLst>
              <a:ext uri="{FF2B5EF4-FFF2-40B4-BE49-F238E27FC236}">
                <a16:creationId xmlns:a16="http://schemas.microsoft.com/office/drawing/2014/main" id="{F88AF9CA-16AF-D50D-B153-E4CA31C08865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of one variable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B5D65CC-7468-79BA-2B45-1794916E8D45}"/>
              </a:ext>
            </a:extLst>
          </p:cNvPr>
          <p:cNvSpPr txBox="1"/>
          <p:nvPr/>
        </p:nvSpPr>
        <p:spPr>
          <a:xfrm>
            <a:off x="3930650" y="1400780"/>
            <a:ext cx="45887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到目前是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连续函数）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4655" y="2652395"/>
            <a:ext cx="844550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继续给出         表达式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90" y="2652395"/>
            <a:ext cx="715010" cy="530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" y="3267075"/>
            <a:ext cx="8085455" cy="293814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935220" y="5657215"/>
            <a:ext cx="3959860" cy="750570"/>
            <a:chOff x="3388" y="7006"/>
            <a:chExt cx="7146" cy="135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8" y="7006"/>
              <a:ext cx="5273" cy="135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6" y="7398"/>
              <a:ext cx="2339" cy="722"/>
            </a:xfrm>
            <a:prstGeom prst="rect">
              <a:avLst/>
            </a:prstGeom>
          </p:spPr>
        </p:pic>
      </p:grpSp>
      <p:sp>
        <p:nvSpPr>
          <p:cNvPr id="10" name="任意多边形 9"/>
          <p:cNvSpPr/>
          <p:nvPr/>
        </p:nvSpPr>
        <p:spPr>
          <a:xfrm>
            <a:off x="4198620" y="4788535"/>
            <a:ext cx="2272665" cy="1090295"/>
          </a:xfrm>
          <a:custGeom>
            <a:avLst/>
            <a:gdLst>
              <a:gd name="connisteX0" fmla="*/ 1904365 w 2065809"/>
              <a:gd name="connsiteY0" fmla="*/ 0 h 1179830"/>
              <a:gd name="connisteX1" fmla="*/ 2056130 w 2065809"/>
              <a:gd name="connsiteY1" fmla="*/ 471805 h 1179830"/>
              <a:gd name="connisteX2" fmla="*/ 1651635 w 2065809"/>
              <a:gd name="connsiteY2" fmla="*/ 808990 h 1179830"/>
              <a:gd name="connisteX3" fmla="*/ 0 w 2065809"/>
              <a:gd name="connsiteY3" fmla="*/ 1179830 h 1179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2065809" h="1179830">
                <a:moveTo>
                  <a:pt x="1904365" y="0"/>
                </a:moveTo>
                <a:cubicBezTo>
                  <a:pt x="1943100" y="87630"/>
                  <a:pt x="2106930" y="309880"/>
                  <a:pt x="2056130" y="471805"/>
                </a:cubicBezTo>
                <a:cubicBezTo>
                  <a:pt x="2005330" y="633730"/>
                  <a:pt x="2063115" y="667385"/>
                  <a:pt x="1651635" y="808990"/>
                </a:cubicBezTo>
                <a:cubicBezTo>
                  <a:pt x="1240155" y="950595"/>
                  <a:pt x="321945" y="1112520"/>
                  <a:pt x="0" y="1179830"/>
                </a:cubicBezTo>
              </a:path>
            </a:pathLst>
          </a:custGeom>
          <a:noFill/>
          <a:ln w="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00050" y="1341120"/>
            <a:ext cx="844550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取样后的傅立叶变换</a:t>
            </a: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866900" y="1807210"/>
            <a:ext cx="5078730" cy="918210"/>
            <a:chOff x="2344" y="3162"/>
            <a:chExt cx="7998" cy="144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94" y="3162"/>
              <a:ext cx="4748" cy="1446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44" y="3162"/>
              <a:ext cx="3391" cy="1111"/>
            </a:xfrm>
            <a:prstGeom prst="rect">
              <a:avLst/>
            </a:prstGeom>
          </p:spPr>
        </p:pic>
      </p:grpSp>
      <p:sp>
        <p:nvSpPr>
          <p:cNvPr id="6" name="椭圆 5"/>
          <p:cNvSpPr/>
          <p:nvPr/>
        </p:nvSpPr>
        <p:spPr>
          <a:xfrm>
            <a:off x="5479415" y="1807210"/>
            <a:ext cx="1245870" cy="844550"/>
          </a:xfrm>
          <a:prstGeom prst="ellipse">
            <a:avLst/>
          </a:prstGeom>
          <a:noFill/>
          <a:ln w="25400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rot="19380000">
            <a:off x="6545580" y="1957070"/>
            <a:ext cx="2145030" cy="628650"/>
            <a:chOff x="9958" y="4233"/>
            <a:chExt cx="3378" cy="99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8" y="4310"/>
              <a:ext cx="1126" cy="83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11084" y="4233"/>
                  <a:ext cx="2253" cy="99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pPr algn="l"/>
                  <a:r>
                    <a:rPr kumimoji="1" lang="zh-CN" altLang="en-US" sz="2400" dirty="0">
                      <a:latin typeface="Times New Roman" panose="02020503050405090304" charset="0"/>
                      <a:ea typeface="Times New Roman" panose="02020503050405090304" charset="0"/>
                      <a:cs typeface="Times New Roman" panose="02020503050405090304" charset="0"/>
                      <a:sym typeface="+mn-ea"/>
                    </a:rPr>
                    <a:t>周期为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i="1" dirty="0">
                              <a:latin typeface="Cambria Math" panose="02040503050406030204" pitchFamily="18" charset="0"/>
                              <a:ea typeface="Times New Roman" panose="02020503050405090304" charset="0"/>
                              <a:cs typeface="Cambria Math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kumimoji="1" lang="en-US" altLang="zh-CN" sz="2400" i="1" dirty="0">
                              <a:latin typeface="Cambria Math" charset="0"/>
                              <a:ea typeface="Times New Roman" panose="02020503050405090304" charset="0"/>
                              <a:cs typeface="Cambria Math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i="1" dirty="0">
                              <a:latin typeface="Cambria Math" charset="0"/>
                              <a:ea typeface="宋体" charset="0"/>
                              <a:cs typeface="Cambria Math" charset="0"/>
                              <a:sym typeface="+mn-ea"/>
                            </a:rPr>
                            <m:t>△</m:t>
                          </m:r>
                          <m:r>
                            <a:rPr kumimoji="1" lang="en-US" altLang="zh-CN" sz="2400" i="1" dirty="0">
                              <a:latin typeface="Cambria Math" charset="0"/>
                              <a:ea typeface="宋体" charset="0"/>
                              <a:cs typeface="Cambria Math" charset="0"/>
                              <a:sym typeface="+mn-ea"/>
                            </a:rPr>
                            <m:t>𝑇</m:t>
                          </m:r>
                        </m:den>
                      </m:f>
                    </m:oMath>
                  </a14:m>
                  <a:endParaRPr kumimoji="1" lang="zh-CN" altLang="en-US" sz="24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endParaRPr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4" y="4233"/>
                  <a:ext cx="2253" cy="990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</p:grpSp>
      <p:sp>
        <p:nvSpPr>
          <p:cNvPr id="23" name="任意多边形 22"/>
          <p:cNvSpPr/>
          <p:nvPr/>
        </p:nvSpPr>
        <p:spPr>
          <a:xfrm rot="17760000">
            <a:off x="6945630" y="1735455"/>
            <a:ext cx="273685" cy="594360"/>
          </a:xfrm>
          <a:custGeom>
            <a:avLst/>
            <a:gdLst>
              <a:gd name="connisteX0" fmla="*/ 0 w 201295"/>
              <a:gd name="connsiteY0" fmla="*/ 0 h 402590"/>
              <a:gd name="connisteX1" fmla="*/ 133985 w 201295"/>
              <a:gd name="connsiteY1" fmla="*/ 167640 h 402590"/>
              <a:gd name="connisteX2" fmla="*/ 201295 w 201295"/>
              <a:gd name="connsiteY2" fmla="*/ 402590 h 4025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1295" h="402590">
                <a:moveTo>
                  <a:pt x="0" y="0"/>
                </a:moveTo>
                <a:cubicBezTo>
                  <a:pt x="25400" y="28575"/>
                  <a:pt x="93980" y="86995"/>
                  <a:pt x="133985" y="167640"/>
                </a:cubicBezTo>
                <a:cubicBezTo>
                  <a:pt x="173990" y="248285"/>
                  <a:pt x="190500" y="358775"/>
                  <a:pt x="201295" y="402590"/>
                </a:cubicBezTo>
              </a:path>
            </a:pathLst>
          </a:custGeom>
          <a:noFill/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6B8099-4DC6-6490-C567-FF644EAD3428}"/>
              </a:ext>
            </a:extLst>
          </p:cNvPr>
          <p:cNvSpPr txBox="1"/>
          <p:nvPr/>
        </p:nvSpPr>
        <p:spPr>
          <a:xfrm>
            <a:off x="3930650" y="1400780"/>
            <a:ext cx="45887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到目前是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连续函数）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7364C5E-2D69-F9F8-D6E5-38705A277E9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697B8DF0-AD38-CCEF-6C05-B2415E81C776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00F09076-32C1-F0A7-6587-2730AD6BB9E6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4019949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单变量离散傅立叶</a:t>
            </a:r>
          </a:p>
        </p:txBody>
      </p:sp>
      <p:cxnSp>
        <p:nvCxnSpPr>
          <p:cNvPr id="28" name="直线连接符 4">
            <a:extLst>
              <a:ext uri="{FF2B5EF4-FFF2-40B4-BE49-F238E27FC236}">
                <a16:creationId xmlns:a16="http://schemas.microsoft.com/office/drawing/2014/main" id="{14346AB4-C074-4E44-77BD-E8396A049798}"/>
              </a:ext>
            </a:extLst>
          </p:cNvPr>
          <p:cNvCxnSpPr/>
          <p:nvPr/>
        </p:nvCxnSpPr>
        <p:spPr>
          <a:xfrm>
            <a:off x="3828623" y="521645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>
            <a:extLst>
              <a:ext uri="{FF2B5EF4-FFF2-40B4-BE49-F238E27FC236}">
                <a16:creationId xmlns:a16="http://schemas.microsoft.com/office/drawing/2014/main" id="{BFB622C6-CC70-200D-65FD-C9E0C8420C60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of one variable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67544" y="1268760"/>
            <a:ext cx="8208912" cy="2448272"/>
          </a:xfrm>
        </p:spPr>
        <p:txBody>
          <a:bodyPr/>
          <a:lstStyle/>
          <a:p>
            <a:pPr algn="just"/>
            <a:r>
              <a:rPr lang="zh-CN" altLang="en-US" sz="2600" dirty="0"/>
              <a:t>光谱分析</a:t>
            </a:r>
          </a:p>
          <a:p>
            <a:pPr lvl="1" algn="just"/>
            <a:r>
              <a:rPr lang="en-US" altLang="zh-CN" sz="2600" dirty="0"/>
              <a:t>1666</a:t>
            </a:r>
            <a:r>
              <a:rPr lang="zh-CN" altLang="en-US" sz="2600" dirty="0"/>
              <a:t>年牛顿发现</a:t>
            </a:r>
            <a:r>
              <a:rPr lang="zh-CN" altLang="en-US" sz="2600" dirty="0">
                <a:solidFill>
                  <a:srgbClr val="843995"/>
                </a:solidFill>
              </a:rPr>
              <a:t>光的色散现象</a:t>
            </a:r>
            <a:endParaRPr lang="en-US" altLang="zh-CN" sz="2600" dirty="0">
              <a:solidFill>
                <a:srgbClr val="843995"/>
              </a:solidFill>
            </a:endParaRPr>
          </a:p>
          <a:p>
            <a:pPr lvl="2" algn="just"/>
            <a:r>
              <a:rPr lang="zh-CN" altLang="en-US" sz="2200" dirty="0"/>
              <a:t>太阳光经三棱镜的折射后可呈现彩色光</a:t>
            </a:r>
            <a:endParaRPr lang="en-US" altLang="zh-CN" sz="2200" dirty="0"/>
          </a:p>
          <a:p>
            <a:pPr lvl="1" algn="just"/>
            <a:r>
              <a:rPr lang="zh-CN" altLang="en-US" sz="2600" dirty="0"/>
              <a:t>透明棱镜可将白色光分解成不同颜色的单色光</a:t>
            </a:r>
            <a:endParaRPr lang="en-US" altLang="zh-CN" sz="2600" dirty="0"/>
          </a:p>
          <a:p>
            <a:pPr lvl="1" algn="just"/>
            <a:r>
              <a:rPr lang="zh-CN" altLang="en-US" sz="2600" dirty="0"/>
              <a:t>每一种单色光的颜色由其频率决定，通过光谱和频率谱线分析一种光，</a:t>
            </a:r>
            <a:r>
              <a:rPr lang="zh-CN" altLang="en-US" sz="2600" dirty="0">
                <a:solidFill>
                  <a:srgbClr val="0033CC"/>
                </a:solidFill>
              </a:rPr>
              <a:t>光的分解实际上是一种频率分析</a:t>
            </a:r>
            <a:endParaRPr lang="en-US" altLang="zh-CN" sz="2600" dirty="0"/>
          </a:p>
          <a:p>
            <a:pPr marL="541655" lvl="1" indent="0" algn="just">
              <a:buNone/>
            </a:pPr>
            <a:endParaRPr lang="zh-CN" altLang="en-US" sz="2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72" y="4821500"/>
            <a:ext cx="5781238" cy="17941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87C94F-A76E-7063-BB94-C23515DBB6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22BC8927-C84D-71BD-104F-1EA5D8B2CA34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</a:rPr>
              <a:t>背景知识</a:t>
            </a:r>
          </a:p>
        </p:txBody>
      </p:sp>
      <p:cxnSp>
        <p:nvCxnSpPr>
          <p:cNvPr id="8" name="直线连接符 4">
            <a:extLst>
              <a:ext uri="{FF2B5EF4-FFF2-40B4-BE49-F238E27FC236}">
                <a16:creationId xmlns:a16="http://schemas.microsoft.com/office/drawing/2014/main" id="{2C8A7E28-11CE-2255-4FBB-0708994BDF05}"/>
              </a:ext>
            </a:extLst>
          </p:cNvPr>
          <p:cNvCxnSpPr/>
          <p:nvPr/>
        </p:nvCxnSpPr>
        <p:spPr>
          <a:xfrm>
            <a:off x="2393694" y="534680"/>
            <a:ext cx="1749288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13311C5-23B2-7106-00D3-652632113589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CA30A6A-95F9-559C-E451-01753EACF359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Background Knowledge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B5715510-6C08-A27F-7670-AA4BE804393F}"/>
              </a:ext>
            </a:extLst>
          </p:cNvPr>
          <p:cNvSpPr txBox="1"/>
          <p:nvPr/>
        </p:nvSpPr>
        <p:spPr>
          <a:xfrm>
            <a:off x="401955" y="1458020"/>
            <a:ext cx="55682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继续给出         表达式</a:t>
            </a:r>
          </a:p>
        </p:txBody>
      </p:sp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1955" y="1437640"/>
                <a:ext cx="8445500" cy="32861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Cambria Math" charset="0"/>
                    <a:ea typeface="Times New Roman" panose="02020503050405090304" charset="0"/>
                    <a:cs typeface="Cambria Math" charset="0"/>
                    <a:sym typeface="+mn-ea"/>
                  </a:rPr>
                  <a:t>离散化：在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Times New Roman" panose="02020503050405090304" charset="0"/>
                        <a:cs typeface="Cambria Math" charset="0"/>
                        <a:sym typeface="+mn-ea"/>
                      </a:rPr>
                      <m:t>𝜇</m:t>
                    </m:r>
                    <m:r>
                      <a:rPr kumimoji="1" lang="en-US" altLang="zh-CN" sz="2800" i="1" dirty="0">
                        <a:latin typeface="Cambria Math" charset="0"/>
                        <a:ea typeface="Times New Roman" panose="02020503050405090304" charset="0"/>
                        <a:cs typeface="Cambria Math" charset="0"/>
                        <a:sym typeface="+mn-ea"/>
                      </a:rPr>
                      <m:t>=</m:t>
                    </m:r>
                    <m:r>
                      <a:rPr kumimoji="1" lang="en-US" altLang="zh-CN" sz="2800" i="1" dirty="0">
                        <a:latin typeface="Cambria Math" charset="0"/>
                        <a:ea typeface="Times New Roman" panose="02020503050405090304" charset="0"/>
                        <a:cs typeface="Cambria Math" charset="0"/>
                        <a:sym typeface="+mn-ea"/>
                      </a:rPr>
                      <m:t>0</m:t>
                    </m:r>
                  </m:oMath>
                </a14:m>
                <a:r>
                  <a:rPr kumimoji="1" lang="zh-CN" altLang="en-US" sz="2800" dirty="0">
                    <a:latin typeface="Cambria Math" charset="0"/>
                    <a:ea typeface="Times New Roman" panose="02020503050405090304" charset="0"/>
                    <a:cs typeface="Cambria Math" charset="0"/>
                    <a:sym typeface="+mn-ea"/>
                  </a:rPr>
                  <a:t>到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Times New Roman" panose="02020503050405090304" charset="0"/>
                        <a:cs typeface="Cambria Math" charset="0"/>
                        <a:sym typeface="+mn-ea"/>
                      </a:rPr>
                      <m:t>𝜇</m:t>
                    </m:r>
                    <m:r>
                      <a:rPr kumimoji="1" lang="en-US" altLang="zh-CN" sz="2800" i="1" dirty="0">
                        <a:latin typeface="Cambria Math" charset="0"/>
                        <a:ea typeface="Times New Roman" panose="02020503050405090304" charset="0"/>
                        <a:cs typeface="Cambria Math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kumimoji="1" lang="en-US" altLang="zh-CN" sz="2800" i="1" dirty="0">
                            <a:latin typeface="Cambria Math" panose="02040503050406030204" pitchFamily="18" charset="0"/>
                            <a:ea typeface="Times New Roman" panose="02020503050405090304" charset="0"/>
                            <a:cs typeface="Cambria Math" charset="0"/>
                            <a:sym typeface="+mn-ea"/>
                          </a:rPr>
                        </m:ctrlPr>
                      </m:fPr>
                      <m:num>
                        <m:r>
                          <a:rPr kumimoji="1" lang="en-US" altLang="zh-CN" sz="2800" i="1" dirty="0">
                            <a:latin typeface="Cambria Math" charset="0"/>
                            <a:ea typeface="Times New Roman" panose="02020503050405090304" charset="0"/>
                            <a:cs typeface="Cambria Math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800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△</m:t>
                        </m:r>
                        <m:r>
                          <a:rPr kumimoji="1" lang="en-US" altLang="zh-CN" sz="2800" i="1" dirty="0">
                            <a:latin typeface="Cambria Math" charset="0"/>
                            <a:ea typeface="宋体" charset="0"/>
                            <a:cs typeface="Cambria Math" charset="0"/>
                            <a:sym typeface="+mn-ea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zh-CN" altLang="en-US" sz="2800" dirty="0">
                    <a:latin typeface="Cambria Math" charset="0"/>
                    <a:ea typeface="宋体" charset="0"/>
                    <a:cs typeface="Cambria Math" charset="0"/>
                    <a:sym typeface="+mn-ea"/>
                  </a:rPr>
                  <a:t>周期内等间隔取</a:t>
                </a:r>
                <a:r>
                  <a:rPr kumimoji="1" lang="en-US" altLang="zh-CN" sz="2800" i="1" dirty="0">
                    <a:latin typeface="Cambria Math" charset="0"/>
                    <a:ea typeface="宋体" charset="0"/>
                    <a:cs typeface="Cambria Math" charset="0"/>
                    <a:sym typeface="+mn-ea"/>
                  </a:rPr>
                  <a:t>M</a:t>
                </a:r>
                <a:r>
                  <a:rPr kumimoji="1" lang="zh-CN" altLang="en-US" sz="2800" dirty="0">
                    <a:latin typeface="Cambria Math" charset="0"/>
                    <a:ea typeface="宋体" charset="0"/>
                    <a:cs typeface="Cambria Math" charset="0"/>
                    <a:sym typeface="+mn-ea"/>
                  </a:rPr>
                  <a:t>个样本</a:t>
                </a: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indent="0" fontAlgn="auto">
                  <a:buFont typeface="Wingdings" panose="05000000000000000000" pitchFamily="2" charset="2"/>
                  <a:buNone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55" y="1437640"/>
                <a:ext cx="8445500" cy="3286125"/>
              </a:xfrm>
              <a:prstGeom prst="rect">
                <a:avLst/>
              </a:prstGeom>
              <a:blipFill>
                <a:blip r:embed="rId3"/>
                <a:stretch>
                  <a:fillRect l="-1300" r="-8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790" y="1437640"/>
            <a:ext cx="715010" cy="53022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819400" y="1967865"/>
            <a:ext cx="3740785" cy="889000"/>
            <a:chOff x="3414" y="2979"/>
            <a:chExt cx="7151" cy="17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4" y="3123"/>
              <a:ext cx="1740" cy="13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85" y="2979"/>
              <a:ext cx="5480" cy="1700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6790" y="3858895"/>
            <a:ext cx="5311140" cy="878205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5641975" y="2043430"/>
            <a:ext cx="187325" cy="537845"/>
          </a:xfrm>
          <a:prstGeom prst="ellipse">
            <a:avLst/>
          </a:prstGeom>
          <a:noFill/>
          <a:ln w="25400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0225" y="5100955"/>
            <a:ext cx="6223635" cy="1320800"/>
          </a:xfrm>
          <a:prstGeom prst="rect">
            <a:avLst/>
          </a:prstGeom>
        </p:spPr>
      </p:pic>
      <p:sp>
        <p:nvSpPr>
          <p:cNvPr id="24" name="下箭头 23"/>
          <p:cNvSpPr/>
          <p:nvPr/>
        </p:nvSpPr>
        <p:spPr>
          <a:xfrm>
            <a:off x="4328795" y="4881245"/>
            <a:ext cx="486410" cy="412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0A5048-774B-66DA-33BC-362794DB48D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4ECB8F5-A9B5-7A1E-C0C8-1381E7800394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784286C-F97B-4341-D145-3168B44B62AE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4019949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单变量离散傅立叶</a:t>
            </a:r>
          </a:p>
        </p:txBody>
      </p:sp>
      <p:cxnSp>
        <p:nvCxnSpPr>
          <p:cNvPr id="16" name="直线连接符 4">
            <a:extLst>
              <a:ext uri="{FF2B5EF4-FFF2-40B4-BE49-F238E27FC236}">
                <a16:creationId xmlns:a16="http://schemas.microsoft.com/office/drawing/2014/main" id="{A18D613D-A9F0-8036-C2D5-648B8E50D7B3}"/>
              </a:ext>
            </a:extLst>
          </p:cNvPr>
          <p:cNvCxnSpPr/>
          <p:nvPr/>
        </p:nvCxnSpPr>
        <p:spPr>
          <a:xfrm>
            <a:off x="3828623" y="521645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1">
            <a:extLst>
              <a:ext uri="{FF2B5EF4-FFF2-40B4-BE49-F238E27FC236}">
                <a16:creationId xmlns:a16="http://schemas.microsoft.com/office/drawing/2014/main" id="{B4F9A7F3-C8AD-4352-A140-9D2B157F2DFC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of one variable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9D7801-B972-1E1B-8E23-300D8808EAD2}"/>
              </a:ext>
            </a:extLst>
          </p:cNvPr>
          <p:cNvSpPr txBox="1"/>
          <p:nvPr/>
        </p:nvSpPr>
        <p:spPr>
          <a:xfrm>
            <a:off x="-636747" y="6231409"/>
            <a:ext cx="5057682" cy="57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数字图像没有无穷个啦，</a:t>
            </a:r>
            <a:endParaRPr lang="en-US" altLang="zh-CN" sz="1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所以</a:t>
            </a:r>
            <a:r>
              <a:rPr lang="en-US" altLang="zh-CN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不是取无穷，而是在有限个像素中选取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7C6483B-7D86-35A0-E59C-EE8285D82D10}"/>
              </a:ext>
            </a:extLst>
          </p:cNvPr>
          <p:cNvSpPr/>
          <p:nvPr/>
        </p:nvSpPr>
        <p:spPr>
          <a:xfrm>
            <a:off x="2614295" y="5198156"/>
            <a:ext cx="590918" cy="1126397"/>
          </a:xfrm>
          <a:prstGeom prst="ellipse">
            <a:avLst/>
          </a:prstGeom>
          <a:noFill/>
          <a:ln w="25400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BB0EE0-05A0-4CB8-14C6-C9D47054F5A6}"/>
              </a:ext>
            </a:extLst>
          </p:cNvPr>
          <p:cNvSpPr txBox="1"/>
          <p:nvPr/>
        </p:nvSpPr>
        <p:spPr>
          <a:xfrm>
            <a:off x="4933408" y="2491085"/>
            <a:ext cx="5057682" cy="412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（到目前还是连续函数）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 animBg="1"/>
      <p:bldP spid="24" grpId="0" animBg="1"/>
      <p:bldP spid="2" grpId="0"/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4" y="102870"/>
            <a:ext cx="3562489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单变量离散傅立叶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4095115" y="489229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of one variable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865" y="1437640"/>
            <a:ext cx="6223635" cy="1320800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4104005" y="2632710"/>
            <a:ext cx="486410" cy="412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401955" y="3232150"/>
            <a:ext cx="8445500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单变量的离散傅立叶变换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单变量的离散傅立叶逆变换</a:t>
            </a: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205" y="3818890"/>
            <a:ext cx="6075045" cy="9842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330" y="5462905"/>
            <a:ext cx="6745605" cy="10934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5389880" y="2541270"/>
                <a:ext cx="2293620" cy="595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>
                    <a:latin typeface="Times New Roman Regular" panose="02020503050405090304" charset="0"/>
                    <a:cs typeface="Times New Roman Regular" panose="02020503050405090304" charset="0"/>
                  </a:rPr>
                  <a:t>m </a:t>
                </a:r>
                <a:r>
                  <a:rPr lang="zh-CN" altLang="en-US" sz="2800">
                    <a:solidFill>
                      <a:schemeClr val="accent1">
                        <a:lumMod val="75000"/>
                      </a:schemeClr>
                    </a:solidFill>
                    <a:latin typeface="Times New Roman Regular" panose="02020503050405090304" charset="0"/>
                    <a:cs typeface="Times New Roman Regular" panose="02020503050405090304" charset="0"/>
                  </a:rPr>
                  <a:t>➡</a:t>
                </a:r>
                <a:r>
                  <a:rPr lang="zh-CN" altLang="en-US" sz="2800">
                    <a:latin typeface="Times New Roman Regular" panose="02020503050405090304" charset="0"/>
                    <a:cs typeface="Times New Roman Regular" panose="02020503050405090304" charset="0"/>
                  </a:rPr>
                  <a:t>️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  <a:ea typeface="宋体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zh-CN" altLang="en-US" sz="2800">
                    <a:latin typeface="Times New Roman Regular" panose="02020503050405090304" charset="0"/>
                    <a:cs typeface="Times New Roman Regular" panose="02020503050405090304" charset="0"/>
                  </a:rPr>
                  <a:t>，</a:t>
                </a:r>
                <a:r>
                  <a:rPr lang="en-US" altLang="zh-CN" sz="2800">
                    <a:latin typeface="Times New Roman Regular" panose="02020503050405090304" charset="0"/>
                    <a:cs typeface="Times New Roman Regular" panose="02020503050405090304" charset="0"/>
                  </a:rPr>
                  <a:t>n </a:t>
                </a:r>
                <a:r>
                  <a:rPr lang="zh-CN" altLang="en-US" sz="2800">
                    <a:solidFill>
                      <a:schemeClr val="accent1">
                        <a:lumMod val="75000"/>
                      </a:schemeClr>
                    </a:solidFill>
                    <a:latin typeface="Times New Roman Regular" panose="02020503050405090304" charset="0"/>
                    <a:cs typeface="Times New Roman Regular" panose="02020503050405090304" charset="0"/>
                  </a:rPr>
                  <a:t>➡ ️</a:t>
                </a:r>
                <a:r>
                  <a:rPr lang="en-US" altLang="zh-CN" sz="2800">
                    <a:latin typeface="Times New Roman Regular" panose="02020503050405090304" charset="0"/>
                    <a:cs typeface="Times New Roman Regular" panose="02020503050405090304" charset="0"/>
                  </a:rPr>
                  <a:t>x</a:t>
                </a: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880" y="2541270"/>
                <a:ext cx="2293620" cy="595630"/>
              </a:xfrm>
              <a:prstGeom prst="rect">
                <a:avLst/>
              </a:prstGeom>
              <a:blipFill rotWithShape="1">
                <a:blip r:embed="rId7"/>
                <a:stretch>
                  <a:fillRect r="-3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7D77EA2B-54EE-E7BE-8A4C-B32389471BEA}"/>
              </a:ext>
            </a:extLst>
          </p:cNvPr>
          <p:cNvSpPr txBox="1"/>
          <p:nvPr/>
        </p:nvSpPr>
        <p:spPr>
          <a:xfrm>
            <a:off x="382548" y="178877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离散化：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4" y="102870"/>
            <a:ext cx="3562489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单变量离散傅立叶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4095115" y="489229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of one variable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51DB837-CE2C-F6BF-0C8D-52568AEE3D23}"/>
              </a:ext>
            </a:extLst>
          </p:cNvPr>
          <p:cNvGrpSpPr/>
          <p:nvPr/>
        </p:nvGrpSpPr>
        <p:grpSpPr>
          <a:xfrm>
            <a:off x="930515" y="2239421"/>
            <a:ext cx="1470748" cy="481881"/>
            <a:chOff x="1565515" y="2137821"/>
            <a:chExt cx="1470748" cy="48188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B826944-774C-FA4E-71FA-D009A13728E8}"/>
                </a:ext>
              </a:extLst>
            </p:cNvPr>
            <p:cNvGrpSpPr/>
            <p:nvPr/>
          </p:nvGrpSpPr>
          <p:grpSpPr>
            <a:xfrm>
              <a:off x="1565515" y="2137821"/>
              <a:ext cx="1464716" cy="481881"/>
              <a:chOff x="3067744" y="4920210"/>
              <a:chExt cx="1464716" cy="481881"/>
            </a:xfrm>
          </p:grpSpPr>
          <p:sp>
            <p:nvSpPr>
              <p:cNvPr id="10" name="Rectangle 62">
                <a:extLst>
                  <a:ext uri="{FF2B5EF4-FFF2-40B4-BE49-F238E27FC236}">
                    <a16:creationId xmlns:a16="http://schemas.microsoft.com/office/drawing/2014/main" id="{1E3218C2-F535-6AD8-E737-AC2D656B6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4221" y="4920210"/>
                <a:ext cx="488239" cy="481881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1" name="Rectangle 63">
                <a:extLst>
                  <a:ext uri="{FF2B5EF4-FFF2-40B4-BE49-F238E27FC236}">
                    <a16:creationId xmlns:a16="http://schemas.microsoft.com/office/drawing/2014/main" id="{8116C03C-3FD8-0B09-19AC-A6648AA8F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5983" y="4920210"/>
                <a:ext cx="488239" cy="481881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2" name="Rectangle 64">
                <a:extLst>
                  <a:ext uri="{FF2B5EF4-FFF2-40B4-BE49-F238E27FC236}">
                    <a16:creationId xmlns:a16="http://schemas.microsoft.com/office/drawing/2014/main" id="{90AE8301-7BA9-BDD3-2701-F3CBE553C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744" y="4920210"/>
                <a:ext cx="488239" cy="481881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4" name="Line 65">
                <a:extLst>
                  <a:ext uri="{FF2B5EF4-FFF2-40B4-BE49-F238E27FC236}">
                    <a16:creationId xmlns:a16="http://schemas.microsoft.com/office/drawing/2014/main" id="{02BA7887-6451-5A27-8C8F-0195003515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14647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Line 69">
                <a:extLst>
                  <a:ext uri="{FF2B5EF4-FFF2-40B4-BE49-F238E27FC236}">
                    <a16:creationId xmlns:a16="http://schemas.microsoft.com/office/drawing/2014/main" id="{58EE38DA-DBB6-D886-7B6F-2DE1D782E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Line 72">
                <a:extLst>
                  <a:ext uri="{FF2B5EF4-FFF2-40B4-BE49-F238E27FC236}">
                    <a16:creationId xmlns:a16="http://schemas.microsoft.com/office/drawing/2014/main" id="{5EB0F518-CF67-31A2-7B23-3F9B866899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460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4" name="Line 65">
              <a:extLst>
                <a:ext uri="{FF2B5EF4-FFF2-40B4-BE49-F238E27FC236}">
                  <a16:creationId xmlns:a16="http://schemas.microsoft.com/office/drawing/2014/main" id="{580E59C3-43B9-3BAB-731B-7A6DC9F8C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547" y="2619702"/>
              <a:ext cx="14647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0061A54-E1EC-A263-4749-2E30FE3D0588}"/>
              </a:ext>
            </a:extLst>
          </p:cNvPr>
          <p:cNvGrpSpPr/>
          <p:nvPr/>
        </p:nvGrpSpPr>
        <p:grpSpPr>
          <a:xfrm>
            <a:off x="359015" y="4383901"/>
            <a:ext cx="1470748" cy="481881"/>
            <a:chOff x="1565515" y="2137821"/>
            <a:chExt cx="1470748" cy="481881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A738D300-7F25-D357-878D-C48764074220}"/>
                </a:ext>
              </a:extLst>
            </p:cNvPr>
            <p:cNvGrpSpPr/>
            <p:nvPr/>
          </p:nvGrpSpPr>
          <p:grpSpPr>
            <a:xfrm>
              <a:off x="1565515" y="2137821"/>
              <a:ext cx="1464716" cy="481881"/>
              <a:chOff x="3067744" y="4920210"/>
              <a:chExt cx="1464716" cy="4818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ectangle 62">
                    <a:extLst>
                      <a:ext uri="{FF2B5EF4-FFF2-40B4-BE49-F238E27FC236}">
                        <a16:creationId xmlns:a16="http://schemas.microsoft.com/office/drawing/2014/main" id="{AF1EF5C8-344C-9AA5-403A-D85FA5E1E1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4221" y="4920210"/>
                    <a:ext cx="488239" cy="481881"/>
                  </a:xfrm>
                  <a:prstGeom prst="rect">
                    <a:avLst/>
                  </a:prstGeom>
                  <a:solidFill>
                    <a:srgbClr val="FFCC99"/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 anchorCtr="1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et-EE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9" name="Rectangle 62">
                    <a:extLst>
                      <a:ext uri="{FF2B5EF4-FFF2-40B4-BE49-F238E27FC236}">
                        <a16:creationId xmlns:a16="http://schemas.microsoft.com/office/drawing/2014/main" id="{AF1EF5C8-344C-9AA5-403A-D85FA5E1E1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044221" y="4920210"/>
                    <a:ext cx="488239" cy="4818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750" b="-6329"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63">
                    <a:extLst>
                      <a:ext uri="{FF2B5EF4-FFF2-40B4-BE49-F238E27FC236}">
                        <a16:creationId xmlns:a16="http://schemas.microsoft.com/office/drawing/2014/main" id="{815DF194-7DE7-58F0-7106-4B58044966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55983" y="4920210"/>
                    <a:ext cx="488239" cy="481881"/>
                  </a:xfrm>
                  <a:prstGeom prst="rect">
                    <a:avLst/>
                  </a:prstGeom>
                  <a:solidFill>
                    <a:srgbClr val="FFCC99"/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 anchorCtr="1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et-EE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0" name="Rectangle 63">
                    <a:extLst>
                      <a:ext uri="{FF2B5EF4-FFF2-40B4-BE49-F238E27FC236}">
                        <a16:creationId xmlns:a16="http://schemas.microsoft.com/office/drawing/2014/main" id="{815DF194-7DE7-58F0-7106-4B58044966F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555983" y="4920210"/>
                    <a:ext cx="488239" cy="48188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500" b="-6329"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64">
                    <a:extLst>
                      <a:ext uri="{FF2B5EF4-FFF2-40B4-BE49-F238E27FC236}">
                        <a16:creationId xmlns:a16="http://schemas.microsoft.com/office/drawing/2014/main" id="{8925CBA3-D530-40A3-FAF3-7FF209EFB5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7744" y="4920210"/>
                    <a:ext cx="488239" cy="481881"/>
                  </a:xfrm>
                  <a:prstGeom prst="rect">
                    <a:avLst/>
                  </a:prstGeom>
                  <a:solidFill>
                    <a:srgbClr val="FFCC99"/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 anchorCtr="1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et-EE" sz="2000" b="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et-EE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1" name="Rectangle 64">
                    <a:extLst>
                      <a:ext uri="{FF2B5EF4-FFF2-40B4-BE49-F238E27FC236}">
                        <a16:creationId xmlns:a16="http://schemas.microsoft.com/office/drawing/2014/main" id="{8925CBA3-D530-40A3-FAF3-7FF209EFB5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067744" y="4920210"/>
                    <a:ext cx="488239" cy="48188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750" b="-6329"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Line 65">
                <a:extLst>
                  <a:ext uri="{FF2B5EF4-FFF2-40B4-BE49-F238E27FC236}">
                    <a16:creationId xmlns:a16="http://schemas.microsoft.com/office/drawing/2014/main" id="{CA0098D5-6030-F37A-C1B5-FE6C5E8EB0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14647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" name="Line 69">
                <a:extLst>
                  <a:ext uri="{FF2B5EF4-FFF2-40B4-BE49-F238E27FC236}">
                    <a16:creationId xmlns:a16="http://schemas.microsoft.com/office/drawing/2014/main" id="{87A9D3A3-2506-1DDC-C456-649DA05E46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Line 70">
                <a:extLst>
                  <a:ext uri="{FF2B5EF4-FFF2-40B4-BE49-F238E27FC236}">
                    <a16:creationId xmlns:a16="http://schemas.microsoft.com/office/drawing/2014/main" id="{A2FEFAD3-D8DC-5006-42C8-AD3CB6CDDB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5983" y="4920210"/>
                <a:ext cx="0" cy="48188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Line 71">
                <a:extLst>
                  <a:ext uri="{FF2B5EF4-FFF2-40B4-BE49-F238E27FC236}">
                    <a16:creationId xmlns:a16="http://schemas.microsoft.com/office/drawing/2014/main" id="{EFE53958-67BB-3EF3-BA84-6D0714DE20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4221" y="4920210"/>
                <a:ext cx="0" cy="48188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Line 72">
                <a:extLst>
                  <a:ext uri="{FF2B5EF4-FFF2-40B4-BE49-F238E27FC236}">
                    <a16:creationId xmlns:a16="http://schemas.microsoft.com/office/drawing/2014/main" id="{6755300A-8D69-17C6-29D9-BA0666EA01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460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8" name="Line 65">
              <a:extLst>
                <a:ext uri="{FF2B5EF4-FFF2-40B4-BE49-F238E27FC236}">
                  <a16:creationId xmlns:a16="http://schemas.microsoft.com/office/drawing/2014/main" id="{A0C547E1-A842-6D01-484B-D2EF4572BB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547" y="2619702"/>
              <a:ext cx="14647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003100CC-5B39-5A0B-3699-33B013893EC4}"/>
              </a:ext>
            </a:extLst>
          </p:cNvPr>
          <p:cNvGrpSpPr/>
          <p:nvPr/>
        </p:nvGrpSpPr>
        <p:grpSpPr>
          <a:xfrm>
            <a:off x="5835398" y="4383901"/>
            <a:ext cx="1470748" cy="481881"/>
            <a:chOff x="1565515" y="2137821"/>
            <a:chExt cx="1470748" cy="481881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76C412CE-81FA-122A-5252-9A146095795D}"/>
                </a:ext>
              </a:extLst>
            </p:cNvPr>
            <p:cNvGrpSpPr/>
            <p:nvPr/>
          </p:nvGrpSpPr>
          <p:grpSpPr>
            <a:xfrm>
              <a:off x="1565515" y="2137821"/>
              <a:ext cx="1464716" cy="481881"/>
              <a:chOff x="3067744" y="4920210"/>
              <a:chExt cx="1464716" cy="481881"/>
            </a:xfrm>
          </p:grpSpPr>
          <p:sp>
            <p:nvSpPr>
              <p:cNvPr id="61" name="Rectangle 62">
                <a:extLst>
                  <a:ext uri="{FF2B5EF4-FFF2-40B4-BE49-F238E27FC236}">
                    <a16:creationId xmlns:a16="http://schemas.microsoft.com/office/drawing/2014/main" id="{4EACE485-5C74-B0AF-A83D-28A62CD26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4221" y="4920210"/>
                <a:ext cx="488239" cy="48188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62" name="Rectangle 63">
                <a:extLst>
                  <a:ext uri="{FF2B5EF4-FFF2-40B4-BE49-F238E27FC236}">
                    <a16:creationId xmlns:a16="http://schemas.microsoft.com/office/drawing/2014/main" id="{873C8335-54F4-96E3-2394-4865AE123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5983" y="4920210"/>
                <a:ext cx="488239" cy="48188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63" name="Rectangle 64">
                <a:extLst>
                  <a:ext uri="{FF2B5EF4-FFF2-40B4-BE49-F238E27FC236}">
                    <a16:creationId xmlns:a16="http://schemas.microsoft.com/office/drawing/2014/main" id="{E7DBC618-0366-EAE0-7F4C-5C0E09BC29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744" y="4920210"/>
                <a:ext cx="488239" cy="48188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64" name="Line 65">
                <a:extLst>
                  <a:ext uri="{FF2B5EF4-FFF2-40B4-BE49-F238E27FC236}">
                    <a16:creationId xmlns:a16="http://schemas.microsoft.com/office/drawing/2014/main" id="{4DD9876F-5F9F-AD70-CAC4-DFBD27FF4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14647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5" name="Line 69">
                <a:extLst>
                  <a:ext uri="{FF2B5EF4-FFF2-40B4-BE49-F238E27FC236}">
                    <a16:creationId xmlns:a16="http://schemas.microsoft.com/office/drawing/2014/main" id="{9F27DB9A-50BA-5164-C068-0C5EEF354F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8" name="Line 72">
                <a:extLst>
                  <a:ext uri="{FF2B5EF4-FFF2-40B4-BE49-F238E27FC236}">
                    <a16:creationId xmlns:a16="http://schemas.microsoft.com/office/drawing/2014/main" id="{D4E81CB6-D1BA-0C63-A71A-C320DF9190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460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0" name="Line 65">
              <a:extLst>
                <a:ext uri="{FF2B5EF4-FFF2-40B4-BE49-F238E27FC236}">
                  <a16:creationId xmlns:a16="http://schemas.microsoft.com/office/drawing/2014/main" id="{B271DC03-DA1A-6C5D-24C9-B894A9D341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547" y="2619702"/>
              <a:ext cx="14647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7EAF86F0-CF95-365D-A084-51CF339CE1AF}"/>
              </a:ext>
            </a:extLst>
          </p:cNvPr>
          <p:cNvGrpSpPr/>
          <p:nvPr/>
        </p:nvGrpSpPr>
        <p:grpSpPr>
          <a:xfrm>
            <a:off x="6375466" y="2239420"/>
            <a:ext cx="1470748" cy="481881"/>
            <a:chOff x="1565515" y="2137821"/>
            <a:chExt cx="1470748" cy="481881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837BF4FC-B57A-9449-A506-582B1B3D17C2}"/>
                </a:ext>
              </a:extLst>
            </p:cNvPr>
            <p:cNvGrpSpPr/>
            <p:nvPr/>
          </p:nvGrpSpPr>
          <p:grpSpPr>
            <a:xfrm>
              <a:off x="1565515" y="2137821"/>
              <a:ext cx="1464716" cy="481881"/>
              <a:chOff x="3067744" y="4920210"/>
              <a:chExt cx="1464716" cy="481881"/>
            </a:xfrm>
          </p:grpSpPr>
          <p:sp>
            <p:nvSpPr>
              <p:cNvPr id="72" name="Rectangle 62">
                <a:extLst>
                  <a:ext uri="{FF2B5EF4-FFF2-40B4-BE49-F238E27FC236}">
                    <a16:creationId xmlns:a16="http://schemas.microsoft.com/office/drawing/2014/main" id="{9CC1106E-EA0D-E8BE-0B27-F483D8990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4221" y="4920210"/>
                <a:ext cx="488239" cy="48188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73" name="Rectangle 63">
                <a:extLst>
                  <a:ext uri="{FF2B5EF4-FFF2-40B4-BE49-F238E27FC236}">
                    <a16:creationId xmlns:a16="http://schemas.microsoft.com/office/drawing/2014/main" id="{3F2AA77B-428B-CCC6-41C6-6CE5F1D2E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5983" y="4920210"/>
                <a:ext cx="488239" cy="48188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74" name="Rectangle 64">
                <a:extLst>
                  <a:ext uri="{FF2B5EF4-FFF2-40B4-BE49-F238E27FC236}">
                    <a16:creationId xmlns:a16="http://schemas.microsoft.com/office/drawing/2014/main" id="{B4CF7EB8-84FE-2E92-FDDB-836772496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744" y="4920210"/>
                <a:ext cx="488239" cy="48188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75" name="Line 65">
                <a:extLst>
                  <a:ext uri="{FF2B5EF4-FFF2-40B4-BE49-F238E27FC236}">
                    <a16:creationId xmlns:a16="http://schemas.microsoft.com/office/drawing/2014/main" id="{7B8AAA0A-3FCE-E838-12BE-B1788A8197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14647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6" name="Line 69">
                <a:extLst>
                  <a:ext uri="{FF2B5EF4-FFF2-40B4-BE49-F238E27FC236}">
                    <a16:creationId xmlns:a16="http://schemas.microsoft.com/office/drawing/2014/main" id="{09961634-5CF6-7F44-D87D-39F84ABFEB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7" name="Line 72">
                <a:extLst>
                  <a:ext uri="{FF2B5EF4-FFF2-40B4-BE49-F238E27FC236}">
                    <a16:creationId xmlns:a16="http://schemas.microsoft.com/office/drawing/2014/main" id="{55809557-85EB-9397-AF8F-AA17C9E3A1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460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1" name="Line 65">
              <a:extLst>
                <a:ext uri="{FF2B5EF4-FFF2-40B4-BE49-F238E27FC236}">
                  <a16:creationId xmlns:a16="http://schemas.microsoft.com/office/drawing/2014/main" id="{1E9B9FA4-4527-9F0A-15B5-F92FF8BDFF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547" y="2619702"/>
              <a:ext cx="14647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B35C28FD-2A53-52C9-655C-94BE20F9BA49}"/>
              </a:ext>
            </a:extLst>
          </p:cNvPr>
          <p:cNvCxnSpPr/>
          <p:nvPr/>
        </p:nvCxnSpPr>
        <p:spPr>
          <a:xfrm>
            <a:off x="3522445" y="2480360"/>
            <a:ext cx="1732547" cy="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17C721CC-8408-33E9-DBC5-182D14281DE7}"/>
                  </a:ext>
                </a:extLst>
              </p:cNvPr>
              <p:cNvSpPr txBox="1"/>
              <p:nvPr/>
            </p:nvSpPr>
            <p:spPr>
              <a:xfrm>
                <a:off x="564169" y="1625311"/>
                <a:ext cx="2450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空间域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连续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图像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17C721CC-8408-33E9-DBC5-182D14281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69" y="1625311"/>
                <a:ext cx="2450671" cy="400110"/>
              </a:xfrm>
              <a:prstGeom prst="rect">
                <a:avLst/>
              </a:prstGeom>
              <a:blipFill>
                <a:blip r:embed="rId7"/>
                <a:stretch>
                  <a:fillRect l="-2736" t="-12308" r="-995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11FA8A3F-8F93-125B-F952-DF886F5337C4}"/>
                  </a:ext>
                </a:extLst>
              </p:cNvPr>
              <p:cNvSpPr txBox="1"/>
              <p:nvPr/>
            </p:nvSpPr>
            <p:spPr>
              <a:xfrm>
                <a:off x="6042392" y="1652250"/>
                <a:ext cx="22501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频域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连续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图像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11FA8A3F-8F93-125B-F952-DF886F533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392" y="1652250"/>
                <a:ext cx="2250168" cy="400110"/>
              </a:xfrm>
              <a:prstGeom prst="rect">
                <a:avLst/>
              </a:prstGeom>
              <a:blipFill>
                <a:blip r:embed="rId8"/>
                <a:stretch>
                  <a:fillRect l="-2710" t="-10606" r="-1355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文本框 84">
            <a:extLst>
              <a:ext uri="{FF2B5EF4-FFF2-40B4-BE49-F238E27FC236}">
                <a16:creationId xmlns:a16="http://schemas.microsoft.com/office/drawing/2014/main" id="{0B4D0E98-8920-4596-AE41-7E43F5261263}"/>
              </a:ext>
            </a:extLst>
          </p:cNvPr>
          <p:cNvSpPr txBox="1"/>
          <p:nvPr/>
        </p:nvSpPr>
        <p:spPr>
          <a:xfrm>
            <a:off x="3704664" y="252032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傅立叶变化</a:t>
            </a: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8E33DEA1-5858-622E-0800-5BF1FA6DD124}"/>
              </a:ext>
            </a:extLst>
          </p:cNvPr>
          <p:cNvCxnSpPr/>
          <p:nvPr/>
        </p:nvCxnSpPr>
        <p:spPr>
          <a:xfrm>
            <a:off x="2079545" y="4615162"/>
            <a:ext cx="1732547" cy="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1CC267C2-E146-99BD-0BF5-0335DE0990CA}"/>
              </a:ext>
            </a:extLst>
          </p:cNvPr>
          <p:cNvSpPr txBox="1"/>
          <p:nvPr/>
        </p:nvSpPr>
        <p:spPr>
          <a:xfrm>
            <a:off x="2249122" y="46551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傅立叶变化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98069E78-C91C-C382-6B1A-120C822DF50C}"/>
                  </a:ext>
                </a:extLst>
              </p:cNvPr>
              <p:cNvSpPr txBox="1"/>
              <p:nvPr/>
            </p:nvSpPr>
            <p:spPr>
              <a:xfrm>
                <a:off x="49604" y="5092271"/>
                <a:ext cx="24636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空间域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数字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图像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98069E78-C91C-C382-6B1A-120C822DF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4" y="5092271"/>
                <a:ext cx="2463623" cy="400110"/>
              </a:xfrm>
              <a:prstGeom prst="rect">
                <a:avLst/>
              </a:prstGeom>
              <a:blipFill>
                <a:blip r:embed="rId9"/>
                <a:stretch>
                  <a:fillRect l="-2475" t="-10606" r="-1238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ED54E2CA-CBC7-FC60-D3AB-024B05B4F2DE}"/>
              </a:ext>
            </a:extLst>
          </p:cNvPr>
          <p:cNvCxnSpPr>
            <a:cxnSpLocks/>
          </p:cNvCxnSpPr>
          <p:nvPr/>
        </p:nvCxnSpPr>
        <p:spPr>
          <a:xfrm flipH="1">
            <a:off x="1281415" y="2889655"/>
            <a:ext cx="381458" cy="816733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4A7BAC05-E95C-9678-CF1C-3F9F4FD3B58F}"/>
              </a:ext>
            </a:extLst>
          </p:cNvPr>
          <p:cNvSpPr txBox="1"/>
          <p:nvPr/>
        </p:nvSpPr>
        <p:spPr>
          <a:xfrm>
            <a:off x="603134" y="306806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采样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FDD431ED-8371-9097-797A-AD02A78A8EB3}"/>
              </a:ext>
            </a:extLst>
          </p:cNvPr>
          <p:cNvGrpSpPr/>
          <p:nvPr/>
        </p:nvGrpSpPr>
        <p:grpSpPr>
          <a:xfrm>
            <a:off x="4362297" y="4386921"/>
            <a:ext cx="1470748" cy="481881"/>
            <a:chOff x="1565515" y="2137821"/>
            <a:chExt cx="1470748" cy="481881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4C891B28-0E82-690F-B618-A914A00EE893}"/>
                </a:ext>
              </a:extLst>
            </p:cNvPr>
            <p:cNvGrpSpPr/>
            <p:nvPr/>
          </p:nvGrpSpPr>
          <p:grpSpPr>
            <a:xfrm>
              <a:off x="1565515" y="2137821"/>
              <a:ext cx="1464716" cy="481881"/>
              <a:chOff x="3067744" y="4920210"/>
              <a:chExt cx="1464716" cy="481881"/>
            </a:xfrm>
          </p:grpSpPr>
          <p:sp>
            <p:nvSpPr>
              <p:cNvPr id="96" name="Rectangle 62">
                <a:extLst>
                  <a:ext uri="{FF2B5EF4-FFF2-40B4-BE49-F238E27FC236}">
                    <a16:creationId xmlns:a16="http://schemas.microsoft.com/office/drawing/2014/main" id="{EA9EF5AE-B5F2-DBB7-E971-74D60D2BA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4221" y="4920210"/>
                <a:ext cx="488239" cy="48188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97" name="Rectangle 63">
                <a:extLst>
                  <a:ext uri="{FF2B5EF4-FFF2-40B4-BE49-F238E27FC236}">
                    <a16:creationId xmlns:a16="http://schemas.microsoft.com/office/drawing/2014/main" id="{F497E5C6-C327-9E56-2416-4A535BCA0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5983" y="4920210"/>
                <a:ext cx="488239" cy="48188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98" name="Rectangle 64">
                <a:extLst>
                  <a:ext uri="{FF2B5EF4-FFF2-40B4-BE49-F238E27FC236}">
                    <a16:creationId xmlns:a16="http://schemas.microsoft.com/office/drawing/2014/main" id="{A1026D6F-A5DE-E557-0878-52244DAC5E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744" y="4920210"/>
                <a:ext cx="488239" cy="48188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99" name="Line 65">
                <a:extLst>
                  <a:ext uri="{FF2B5EF4-FFF2-40B4-BE49-F238E27FC236}">
                    <a16:creationId xmlns:a16="http://schemas.microsoft.com/office/drawing/2014/main" id="{57140751-46F5-BA1A-AB6E-CAAB2D5046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14647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0" name="Line 69">
                <a:extLst>
                  <a:ext uri="{FF2B5EF4-FFF2-40B4-BE49-F238E27FC236}">
                    <a16:creationId xmlns:a16="http://schemas.microsoft.com/office/drawing/2014/main" id="{5BA0DA11-020B-DB16-D7D5-70A9E66F11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3" name="Line 72">
                <a:extLst>
                  <a:ext uri="{FF2B5EF4-FFF2-40B4-BE49-F238E27FC236}">
                    <a16:creationId xmlns:a16="http://schemas.microsoft.com/office/drawing/2014/main" id="{2C55F403-7DA1-0A82-3A67-8A27B7154E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460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95" name="Line 65">
              <a:extLst>
                <a:ext uri="{FF2B5EF4-FFF2-40B4-BE49-F238E27FC236}">
                  <a16:creationId xmlns:a16="http://schemas.microsoft.com/office/drawing/2014/main" id="{B136D4E5-AE36-35D1-DC75-CB252062B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547" y="2619702"/>
              <a:ext cx="14647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1B18881F-F956-B75F-EAF6-96CE9D49CEEC}"/>
              </a:ext>
            </a:extLst>
          </p:cNvPr>
          <p:cNvGrpSpPr/>
          <p:nvPr/>
        </p:nvGrpSpPr>
        <p:grpSpPr>
          <a:xfrm>
            <a:off x="7299477" y="4383901"/>
            <a:ext cx="1470748" cy="481881"/>
            <a:chOff x="1565515" y="2137821"/>
            <a:chExt cx="1470748" cy="481881"/>
          </a:xfrm>
        </p:grpSpPr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B275836F-4B43-1707-F0DF-1ABF1099DCE0}"/>
                </a:ext>
              </a:extLst>
            </p:cNvPr>
            <p:cNvGrpSpPr/>
            <p:nvPr/>
          </p:nvGrpSpPr>
          <p:grpSpPr>
            <a:xfrm>
              <a:off x="1565515" y="2137821"/>
              <a:ext cx="1464716" cy="481881"/>
              <a:chOff x="3067744" y="4920210"/>
              <a:chExt cx="1464716" cy="481881"/>
            </a:xfrm>
          </p:grpSpPr>
          <p:sp>
            <p:nvSpPr>
              <p:cNvPr id="107" name="Rectangle 62">
                <a:extLst>
                  <a:ext uri="{FF2B5EF4-FFF2-40B4-BE49-F238E27FC236}">
                    <a16:creationId xmlns:a16="http://schemas.microsoft.com/office/drawing/2014/main" id="{5EAF9E34-F782-E227-9FF5-4BD4FB17B9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4221" y="4920210"/>
                <a:ext cx="488239" cy="48188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08" name="Rectangle 63">
                <a:extLst>
                  <a:ext uri="{FF2B5EF4-FFF2-40B4-BE49-F238E27FC236}">
                    <a16:creationId xmlns:a16="http://schemas.microsoft.com/office/drawing/2014/main" id="{317084E7-86D7-7819-CF44-5196351B36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5983" y="4920210"/>
                <a:ext cx="488239" cy="48188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09" name="Rectangle 64">
                <a:extLst>
                  <a:ext uri="{FF2B5EF4-FFF2-40B4-BE49-F238E27FC236}">
                    <a16:creationId xmlns:a16="http://schemas.microsoft.com/office/drawing/2014/main" id="{D42F601D-2510-C196-D2D0-AAA54203A3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744" y="4920210"/>
                <a:ext cx="488239" cy="48188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10" name="Line 65">
                <a:extLst>
                  <a:ext uri="{FF2B5EF4-FFF2-40B4-BE49-F238E27FC236}">
                    <a16:creationId xmlns:a16="http://schemas.microsoft.com/office/drawing/2014/main" id="{1CD97A29-A294-F3AF-C956-EFDA98BBD5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14647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1" name="Line 69">
                <a:extLst>
                  <a:ext uri="{FF2B5EF4-FFF2-40B4-BE49-F238E27FC236}">
                    <a16:creationId xmlns:a16="http://schemas.microsoft.com/office/drawing/2014/main" id="{2EB11A82-5141-87A3-2500-C53A7285FA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4" name="Line 72">
                <a:extLst>
                  <a:ext uri="{FF2B5EF4-FFF2-40B4-BE49-F238E27FC236}">
                    <a16:creationId xmlns:a16="http://schemas.microsoft.com/office/drawing/2014/main" id="{41C11CEB-BABC-BD10-781C-2552CAEC18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460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06" name="Line 65">
              <a:extLst>
                <a:ext uri="{FF2B5EF4-FFF2-40B4-BE49-F238E27FC236}">
                  <a16:creationId xmlns:a16="http://schemas.microsoft.com/office/drawing/2014/main" id="{68909476-B0E1-6228-43D9-E1E72BC19B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547" y="2619702"/>
              <a:ext cx="14647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A49F90C1-9EF0-E88E-58EF-F9E3EF5E113D}"/>
                  </a:ext>
                </a:extLst>
              </p:cNvPr>
              <p:cNvSpPr txBox="1"/>
              <p:nvPr/>
            </p:nvSpPr>
            <p:spPr>
              <a:xfrm>
                <a:off x="5769033" y="5530112"/>
                <a:ext cx="2250168" cy="405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频域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连续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图像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𝐹</m:t>
                        </m:r>
                      </m:e>
                    </m:acc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A49F90C1-9EF0-E88E-58EF-F9E3EF5E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033" y="5530112"/>
                <a:ext cx="2250168" cy="405688"/>
              </a:xfrm>
              <a:prstGeom prst="rect">
                <a:avLst/>
              </a:prstGeom>
              <a:blipFill>
                <a:blip r:embed="rId10"/>
                <a:stretch>
                  <a:fillRect l="-2710" t="-8955" r="-1355" b="-22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F238E565-C4C3-0F9D-3D66-7A968BA59998}"/>
              </a:ext>
            </a:extLst>
          </p:cNvPr>
          <p:cNvCxnSpPr>
            <a:cxnSpLocks/>
          </p:cNvCxnSpPr>
          <p:nvPr/>
        </p:nvCxnSpPr>
        <p:spPr>
          <a:xfrm>
            <a:off x="5827013" y="4140434"/>
            <a:ext cx="0" cy="1254509"/>
          </a:xfrm>
          <a:prstGeom prst="line">
            <a:avLst/>
          </a:prstGeom>
          <a:ln w="254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0886189D-9A1B-E2B2-51D3-B6715C0CB230}"/>
              </a:ext>
            </a:extLst>
          </p:cNvPr>
          <p:cNvCxnSpPr>
            <a:cxnSpLocks/>
          </p:cNvCxnSpPr>
          <p:nvPr/>
        </p:nvCxnSpPr>
        <p:spPr>
          <a:xfrm>
            <a:off x="7299582" y="4143309"/>
            <a:ext cx="0" cy="1349072"/>
          </a:xfrm>
          <a:prstGeom prst="line">
            <a:avLst/>
          </a:prstGeom>
          <a:ln w="254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EF8CADD9-7681-5276-DA0B-B3C4A9484961}"/>
              </a:ext>
            </a:extLst>
          </p:cNvPr>
          <p:cNvSpPr txBox="1"/>
          <p:nvPr/>
        </p:nvSpPr>
        <p:spPr>
          <a:xfrm>
            <a:off x="3896695" y="438390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E82A8459-849A-55F0-0E73-C0A13EB987DE}"/>
              </a:ext>
            </a:extLst>
          </p:cNvPr>
          <p:cNvSpPr txBox="1"/>
          <p:nvPr/>
        </p:nvSpPr>
        <p:spPr>
          <a:xfrm>
            <a:off x="8760484" y="438390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4ACF7C15-3ADA-3C87-5ABE-323F933CD548}"/>
                  </a:ext>
                </a:extLst>
              </p:cNvPr>
              <p:cNvSpPr txBox="1"/>
              <p:nvPr/>
            </p:nvSpPr>
            <p:spPr>
              <a:xfrm>
                <a:off x="5839031" y="4916723"/>
                <a:ext cx="1457450" cy="526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一个周期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 i="0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altLang="zh-CN" sz="2000" i="1" dirty="0" err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T</m:t>
                        </m:r>
                      </m:den>
                    </m:f>
                  </m:oMath>
                </a14:m>
                <a:endPara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4ACF7C15-3ADA-3C87-5ABE-323F933CD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031" y="4916723"/>
                <a:ext cx="1457450" cy="526939"/>
              </a:xfrm>
              <a:prstGeom prst="rect">
                <a:avLst/>
              </a:prstGeom>
              <a:blipFill>
                <a:blip r:embed="rId11"/>
                <a:stretch>
                  <a:fillRect l="-4603"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707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4" y="102870"/>
            <a:ext cx="3562489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单变量离散傅立叶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4095115" y="489229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of one variable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51DB837-CE2C-F6BF-0C8D-52568AEE3D23}"/>
              </a:ext>
            </a:extLst>
          </p:cNvPr>
          <p:cNvGrpSpPr/>
          <p:nvPr/>
        </p:nvGrpSpPr>
        <p:grpSpPr>
          <a:xfrm>
            <a:off x="930515" y="2239421"/>
            <a:ext cx="1470748" cy="481881"/>
            <a:chOff x="1565515" y="2137821"/>
            <a:chExt cx="1470748" cy="48188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B826944-774C-FA4E-71FA-D009A13728E8}"/>
                </a:ext>
              </a:extLst>
            </p:cNvPr>
            <p:cNvGrpSpPr/>
            <p:nvPr/>
          </p:nvGrpSpPr>
          <p:grpSpPr>
            <a:xfrm>
              <a:off x="1565515" y="2137821"/>
              <a:ext cx="1464716" cy="481881"/>
              <a:chOff x="3067744" y="4920210"/>
              <a:chExt cx="1464716" cy="481881"/>
            </a:xfrm>
          </p:grpSpPr>
          <p:sp>
            <p:nvSpPr>
              <p:cNvPr id="10" name="Rectangle 62">
                <a:extLst>
                  <a:ext uri="{FF2B5EF4-FFF2-40B4-BE49-F238E27FC236}">
                    <a16:creationId xmlns:a16="http://schemas.microsoft.com/office/drawing/2014/main" id="{1E3218C2-F535-6AD8-E737-AC2D656B6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4221" y="4920210"/>
                <a:ext cx="488239" cy="481881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1" name="Rectangle 63">
                <a:extLst>
                  <a:ext uri="{FF2B5EF4-FFF2-40B4-BE49-F238E27FC236}">
                    <a16:creationId xmlns:a16="http://schemas.microsoft.com/office/drawing/2014/main" id="{8116C03C-3FD8-0B09-19AC-A6648AA8F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5983" y="4920210"/>
                <a:ext cx="488239" cy="481881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2" name="Rectangle 64">
                <a:extLst>
                  <a:ext uri="{FF2B5EF4-FFF2-40B4-BE49-F238E27FC236}">
                    <a16:creationId xmlns:a16="http://schemas.microsoft.com/office/drawing/2014/main" id="{90AE8301-7BA9-BDD3-2701-F3CBE553C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744" y="4920210"/>
                <a:ext cx="488239" cy="481881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4" name="Line 65">
                <a:extLst>
                  <a:ext uri="{FF2B5EF4-FFF2-40B4-BE49-F238E27FC236}">
                    <a16:creationId xmlns:a16="http://schemas.microsoft.com/office/drawing/2014/main" id="{02BA7887-6451-5A27-8C8F-0195003515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14647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Line 69">
                <a:extLst>
                  <a:ext uri="{FF2B5EF4-FFF2-40B4-BE49-F238E27FC236}">
                    <a16:creationId xmlns:a16="http://schemas.microsoft.com/office/drawing/2014/main" id="{58EE38DA-DBB6-D886-7B6F-2DE1D782E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Line 72">
                <a:extLst>
                  <a:ext uri="{FF2B5EF4-FFF2-40B4-BE49-F238E27FC236}">
                    <a16:creationId xmlns:a16="http://schemas.microsoft.com/office/drawing/2014/main" id="{5EB0F518-CF67-31A2-7B23-3F9B866899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460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4" name="Line 65">
              <a:extLst>
                <a:ext uri="{FF2B5EF4-FFF2-40B4-BE49-F238E27FC236}">
                  <a16:creationId xmlns:a16="http://schemas.microsoft.com/office/drawing/2014/main" id="{580E59C3-43B9-3BAB-731B-7A6DC9F8C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547" y="2619702"/>
              <a:ext cx="14647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0061A54-E1EC-A263-4749-2E30FE3D0588}"/>
              </a:ext>
            </a:extLst>
          </p:cNvPr>
          <p:cNvGrpSpPr/>
          <p:nvPr/>
        </p:nvGrpSpPr>
        <p:grpSpPr>
          <a:xfrm>
            <a:off x="359015" y="4383901"/>
            <a:ext cx="1470748" cy="481881"/>
            <a:chOff x="1565515" y="2137821"/>
            <a:chExt cx="1470748" cy="481881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A738D300-7F25-D357-878D-C48764074220}"/>
                </a:ext>
              </a:extLst>
            </p:cNvPr>
            <p:cNvGrpSpPr/>
            <p:nvPr/>
          </p:nvGrpSpPr>
          <p:grpSpPr>
            <a:xfrm>
              <a:off x="1565515" y="2137821"/>
              <a:ext cx="1464716" cy="481881"/>
              <a:chOff x="3067744" y="4920210"/>
              <a:chExt cx="1464716" cy="4818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ectangle 62">
                    <a:extLst>
                      <a:ext uri="{FF2B5EF4-FFF2-40B4-BE49-F238E27FC236}">
                        <a16:creationId xmlns:a16="http://schemas.microsoft.com/office/drawing/2014/main" id="{AF1EF5C8-344C-9AA5-403A-D85FA5E1E1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4221" y="4920210"/>
                    <a:ext cx="488239" cy="481881"/>
                  </a:xfrm>
                  <a:prstGeom prst="rect">
                    <a:avLst/>
                  </a:prstGeom>
                  <a:solidFill>
                    <a:srgbClr val="FFCC99"/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 anchorCtr="1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et-EE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9" name="Rectangle 62">
                    <a:extLst>
                      <a:ext uri="{FF2B5EF4-FFF2-40B4-BE49-F238E27FC236}">
                        <a16:creationId xmlns:a16="http://schemas.microsoft.com/office/drawing/2014/main" id="{AF1EF5C8-344C-9AA5-403A-D85FA5E1E1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044221" y="4920210"/>
                    <a:ext cx="488239" cy="48188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750" b="-6329"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63">
                    <a:extLst>
                      <a:ext uri="{FF2B5EF4-FFF2-40B4-BE49-F238E27FC236}">
                        <a16:creationId xmlns:a16="http://schemas.microsoft.com/office/drawing/2014/main" id="{815DF194-7DE7-58F0-7106-4B58044966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55983" y="4920210"/>
                    <a:ext cx="488239" cy="481881"/>
                  </a:xfrm>
                  <a:prstGeom prst="rect">
                    <a:avLst/>
                  </a:prstGeom>
                  <a:solidFill>
                    <a:srgbClr val="FFCC99"/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 anchorCtr="1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et-EE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0" name="Rectangle 63">
                    <a:extLst>
                      <a:ext uri="{FF2B5EF4-FFF2-40B4-BE49-F238E27FC236}">
                        <a16:creationId xmlns:a16="http://schemas.microsoft.com/office/drawing/2014/main" id="{815DF194-7DE7-58F0-7106-4B58044966F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555983" y="4920210"/>
                    <a:ext cx="488239" cy="48188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00" b="-6329"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64">
                    <a:extLst>
                      <a:ext uri="{FF2B5EF4-FFF2-40B4-BE49-F238E27FC236}">
                        <a16:creationId xmlns:a16="http://schemas.microsoft.com/office/drawing/2014/main" id="{8925CBA3-D530-40A3-FAF3-7FF209EFB5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7744" y="4920210"/>
                    <a:ext cx="488239" cy="481881"/>
                  </a:xfrm>
                  <a:prstGeom prst="rect">
                    <a:avLst/>
                  </a:prstGeom>
                  <a:solidFill>
                    <a:srgbClr val="FFCC99"/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 anchorCtr="1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et-EE" sz="2000" b="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et-EE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1" name="Rectangle 64">
                    <a:extLst>
                      <a:ext uri="{FF2B5EF4-FFF2-40B4-BE49-F238E27FC236}">
                        <a16:creationId xmlns:a16="http://schemas.microsoft.com/office/drawing/2014/main" id="{8925CBA3-D530-40A3-FAF3-7FF209EFB5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067744" y="4920210"/>
                    <a:ext cx="488239" cy="48188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50" b="-6329"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Line 65">
                <a:extLst>
                  <a:ext uri="{FF2B5EF4-FFF2-40B4-BE49-F238E27FC236}">
                    <a16:creationId xmlns:a16="http://schemas.microsoft.com/office/drawing/2014/main" id="{CA0098D5-6030-F37A-C1B5-FE6C5E8EB0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14647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" name="Line 69">
                <a:extLst>
                  <a:ext uri="{FF2B5EF4-FFF2-40B4-BE49-F238E27FC236}">
                    <a16:creationId xmlns:a16="http://schemas.microsoft.com/office/drawing/2014/main" id="{87A9D3A3-2506-1DDC-C456-649DA05E46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Line 70">
                <a:extLst>
                  <a:ext uri="{FF2B5EF4-FFF2-40B4-BE49-F238E27FC236}">
                    <a16:creationId xmlns:a16="http://schemas.microsoft.com/office/drawing/2014/main" id="{A2FEFAD3-D8DC-5006-42C8-AD3CB6CDDB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5983" y="4920210"/>
                <a:ext cx="0" cy="48188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Line 71">
                <a:extLst>
                  <a:ext uri="{FF2B5EF4-FFF2-40B4-BE49-F238E27FC236}">
                    <a16:creationId xmlns:a16="http://schemas.microsoft.com/office/drawing/2014/main" id="{EFE53958-67BB-3EF3-BA84-6D0714DE20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4221" y="4920210"/>
                <a:ext cx="0" cy="48188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Line 72">
                <a:extLst>
                  <a:ext uri="{FF2B5EF4-FFF2-40B4-BE49-F238E27FC236}">
                    <a16:creationId xmlns:a16="http://schemas.microsoft.com/office/drawing/2014/main" id="{6755300A-8D69-17C6-29D9-BA0666EA01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460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8" name="Line 65">
              <a:extLst>
                <a:ext uri="{FF2B5EF4-FFF2-40B4-BE49-F238E27FC236}">
                  <a16:creationId xmlns:a16="http://schemas.microsoft.com/office/drawing/2014/main" id="{A0C547E1-A842-6D01-484B-D2EF4572BB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547" y="2619702"/>
              <a:ext cx="14647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003100CC-5B39-5A0B-3699-33B013893EC4}"/>
              </a:ext>
            </a:extLst>
          </p:cNvPr>
          <p:cNvGrpSpPr/>
          <p:nvPr/>
        </p:nvGrpSpPr>
        <p:grpSpPr>
          <a:xfrm>
            <a:off x="5835398" y="4383901"/>
            <a:ext cx="1470748" cy="481881"/>
            <a:chOff x="1565515" y="2137821"/>
            <a:chExt cx="1470748" cy="481881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76C412CE-81FA-122A-5252-9A146095795D}"/>
                </a:ext>
              </a:extLst>
            </p:cNvPr>
            <p:cNvGrpSpPr/>
            <p:nvPr/>
          </p:nvGrpSpPr>
          <p:grpSpPr>
            <a:xfrm>
              <a:off x="1565515" y="2137821"/>
              <a:ext cx="1464716" cy="481881"/>
              <a:chOff x="3067744" y="4920210"/>
              <a:chExt cx="1464716" cy="4818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Rectangle 62">
                    <a:extLst>
                      <a:ext uri="{FF2B5EF4-FFF2-40B4-BE49-F238E27FC236}">
                        <a16:creationId xmlns:a16="http://schemas.microsoft.com/office/drawing/2014/main" id="{4EACE485-5C74-B0AF-A83D-28A62CD262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4221" y="4920210"/>
                    <a:ext cx="488239" cy="481881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 anchorCtr="1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et-EE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61" name="Rectangle 62">
                    <a:extLst>
                      <a:ext uri="{FF2B5EF4-FFF2-40B4-BE49-F238E27FC236}">
                        <a16:creationId xmlns:a16="http://schemas.microsoft.com/office/drawing/2014/main" id="{4EACE485-5C74-B0AF-A83D-28A62CD262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044221" y="4920210"/>
                    <a:ext cx="488239" cy="48188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Rectangle 63">
                    <a:extLst>
                      <a:ext uri="{FF2B5EF4-FFF2-40B4-BE49-F238E27FC236}">
                        <a16:creationId xmlns:a16="http://schemas.microsoft.com/office/drawing/2014/main" id="{873C8335-54F4-96E3-2394-4865AE123C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55983" y="4920210"/>
                    <a:ext cx="488239" cy="481881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 anchorCtr="1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et-EE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62" name="Rectangle 63">
                    <a:extLst>
                      <a:ext uri="{FF2B5EF4-FFF2-40B4-BE49-F238E27FC236}">
                        <a16:creationId xmlns:a16="http://schemas.microsoft.com/office/drawing/2014/main" id="{873C8335-54F4-96E3-2394-4865AE123C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555983" y="4920210"/>
                    <a:ext cx="488239" cy="48188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Rectangle 64">
                    <a:extLst>
                      <a:ext uri="{FF2B5EF4-FFF2-40B4-BE49-F238E27FC236}">
                        <a16:creationId xmlns:a16="http://schemas.microsoft.com/office/drawing/2014/main" id="{E7DBC618-0366-EAE0-7F4C-5C0E09BC29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7744" y="4920210"/>
                    <a:ext cx="488239" cy="481881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 anchorCtr="1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t-EE" sz="2000" b="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et-EE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63" name="Rectangle 64">
                    <a:extLst>
                      <a:ext uri="{FF2B5EF4-FFF2-40B4-BE49-F238E27FC236}">
                        <a16:creationId xmlns:a16="http://schemas.microsoft.com/office/drawing/2014/main" id="{E7DBC618-0366-EAE0-7F4C-5C0E09BC296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067744" y="4920210"/>
                    <a:ext cx="488239" cy="48188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4" name="Line 65">
                <a:extLst>
                  <a:ext uri="{FF2B5EF4-FFF2-40B4-BE49-F238E27FC236}">
                    <a16:creationId xmlns:a16="http://schemas.microsoft.com/office/drawing/2014/main" id="{4DD9876F-5F9F-AD70-CAC4-DFBD27FF4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14647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5" name="Line 69">
                <a:extLst>
                  <a:ext uri="{FF2B5EF4-FFF2-40B4-BE49-F238E27FC236}">
                    <a16:creationId xmlns:a16="http://schemas.microsoft.com/office/drawing/2014/main" id="{9F27DB9A-50BA-5164-C068-0C5EEF354F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6" name="Line 70">
                <a:extLst>
                  <a:ext uri="{FF2B5EF4-FFF2-40B4-BE49-F238E27FC236}">
                    <a16:creationId xmlns:a16="http://schemas.microsoft.com/office/drawing/2014/main" id="{0A16D5F4-ED81-9422-1B64-D52C1EE97C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5983" y="4920210"/>
                <a:ext cx="0" cy="48188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7" name="Line 71">
                <a:extLst>
                  <a:ext uri="{FF2B5EF4-FFF2-40B4-BE49-F238E27FC236}">
                    <a16:creationId xmlns:a16="http://schemas.microsoft.com/office/drawing/2014/main" id="{7DB0A63F-E37B-F238-FE24-27EC563886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4221" y="4920210"/>
                <a:ext cx="0" cy="48188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8" name="Line 72">
                <a:extLst>
                  <a:ext uri="{FF2B5EF4-FFF2-40B4-BE49-F238E27FC236}">
                    <a16:creationId xmlns:a16="http://schemas.microsoft.com/office/drawing/2014/main" id="{D4E81CB6-D1BA-0C63-A71A-C320DF9190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460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0" name="Line 65">
              <a:extLst>
                <a:ext uri="{FF2B5EF4-FFF2-40B4-BE49-F238E27FC236}">
                  <a16:creationId xmlns:a16="http://schemas.microsoft.com/office/drawing/2014/main" id="{B271DC03-DA1A-6C5D-24C9-B894A9D341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547" y="2619702"/>
              <a:ext cx="14647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7EAF86F0-CF95-365D-A084-51CF339CE1AF}"/>
              </a:ext>
            </a:extLst>
          </p:cNvPr>
          <p:cNvGrpSpPr/>
          <p:nvPr/>
        </p:nvGrpSpPr>
        <p:grpSpPr>
          <a:xfrm>
            <a:off x="6375466" y="2239420"/>
            <a:ext cx="1470748" cy="481881"/>
            <a:chOff x="1565515" y="2137821"/>
            <a:chExt cx="1470748" cy="481881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837BF4FC-B57A-9449-A506-582B1B3D17C2}"/>
                </a:ext>
              </a:extLst>
            </p:cNvPr>
            <p:cNvGrpSpPr/>
            <p:nvPr/>
          </p:nvGrpSpPr>
          <p:grpSpPr>
            <a:xfrm>
              <a:off x="1565515" y="2137821"/>
              <a:ext cx="1464716" cy="481881"/>
              <a:chOff x="3067744" y="4920210"/>
              <a:chExt cx="1464716" cy="481881"/>
            </a:xfrm>
          </p:grpSpPr>
          <p:sp>
            <p:nvSpPr>
              <p:cNvPr id="72" name="Rectangle 62">
                <a:extLst>
                  <a:ext uri="{FF2B5EF4-FFF2-40B4-BE49-F238E27FC236}">
                    <a16:creationId xmlns:a16="http://schemas.microsoft.com/office/drawing/2014/main" id="{9CC1106E-EA0D-E8BE-0B27-F483D8990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4221" y="4920210"/>
                <a:ext cx="488239" cy="48188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73" name="Rectangle 63">
                <a:extLst>
                  <a:ext uri="{FF2B5EF4-FFF2-40B4-BE49-F238E27FC236}">
                    <a16:creationId xmlns:a16="http://schemas.microsoft.com/office/drawing/2014/main" id="{3F2AA77B-428B-CCC6-41C6-6CE5F1D2E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5983" y="4920210"/>
                <a:ext cx="488239" cy="48188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74" name="Rectangle 64">
                <a:extLst>
                  <a:ext uri="{FF2B5EF4-FFF2-40B4-BE49-F238E27FC236}">
                    <a16:creationId xmlns:a16="http://schemas.microsoft.com/office/drawing/2014/main" id="{B4CF7EB8-84FE-2E92-FDDB-836772496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744" y="4920210"/>
                <a:ext cx="488239" cy="48188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75" name="Line 65">
                <a:extLst>
                  <a:ext uri="{FF2B5EF4-FFF2-40B4-BE49-F238E27FC236}">
                    <a16:creationId xmlns:a16="http://schemas.microsoft.com/office/drawing/2014/main" id="{7B8AAA0A-3FCE-E838-12BE-B1788A8197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14647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6" name="Line 69">
                <a:extLst>
                  <a:ext uri="{FF2B5EF4-FFF2-40B4-BE49-F238E27FC236}">
                    <a16:creationId xmlns:a16="http://schemas.microsoft.com/office/drawing/2014/main" id="{09961634-5CF6-7F44-D87D-39F84ABFEB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7" name="Line 72">
                <a:extLst>
                  <a:ext uri="{FF2B5EF4-FFF2-40B4-BE49-F238E27FC236}">
                    <a16:creationId xmlns:a16="http://schemas.microsoft.com/office/drawing/2014/main" id="{55809557-85EB-9397-AF8F-AA17C9E3A1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460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1" name="Line 65">
              <a:extLst>
                <a:ext uri="{FF2B5EF4-FFF2-40B4-BE49-F238E27FC236}">
                  <a16:creationId xmlns:a16="http://schemas.microsoft.com/office/drawing/2014/main" id="{1E9B9FA4-4527-9F0A-15B5-F92FF8BDFF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547" y="2619702"/>
              <a:ext cx="14647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B35C28FD-2A53-52C9-655C-94BE20F9BA49}"/>
              </a:ext>
            </a:extLst>
          </p:cNvPr>
          <p:cNvCxnSpPr/>
          <p:nvPr/>
        </p:nvCxnSpPr>
        <p:spPr>
          <a:xfrm>
            <a:off x="3522445" y="2480360"/>
            <a:ext cx="1732547" cy="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17C721CC-8408-33E9-DBC5-182D14281DE7}"/>
                  </a:ext>
                </a:extLst>
              </p:cNvPr>
              <p:cNvSpPr txBox="1"/>
              <p:nvPr/>
            </p:nvSpPr>
            <p:spPr>
              <a:xfrm>
                <a:off x="564169" y="1625311"/>
                <a:ext cx="2450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空间域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连续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图像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17C721CC-8408-33E9-DBC5-182D14281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69" y="1625311"/>
                <a:ext cx="2450671" cy="400110"/>
              </a:xfrm>
              <a:prstGeom prst="rect">
                <a:avLst/>
              </a:prstGeom>
              <a:blipFill>
                <a:blip r:embed="rId11"/>
                <a:stretch>
                  <a:fillRect l="-2736" t="-12308" r="-995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11FA8A3F-8F93-125B-F952-DF886F5337C4}"/>
                  </a:ext>
                </a:extLst>
              </p:cNvPr>
              <p:cNvSpPr txBox="1"/>
              <p:nvPr/>
            </p:nvSpPr>
            <p:spPr>
              <a:xfrm>
                <a:off x="6042392" y="1652250"/>
                <a:ext cx="22501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频域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连续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图像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11FA8A3F-8F93-125B-F952-DF886F533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392" y="1652250"/>
                <a:ext cx="2250168" cy="400110"/>
              </a:xfrm>
              <a:prstGeom prst="rect">
                <a:avLst/>
              </a:prstGeom>
              <a:blipFill>
                <a:blip r:embed="rId12"/>
                <a:stretch>
                  <a:fillRect l="-2710" t="-10606" r="-1355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文本框 84">
            <a:extLst>
              <a:ext uri="{FF2B5EF4-FFF2-40B4-BE49-F238E27FC236}">
                <a16:creationId xmlns:a16="http://schemas.microsoft.com/office/drawing/2014/main" id="{0B4D0E98-8920-4596-AE41-7E43F5261263}"/>
              </a:ext>
            </a:extLst>
          </p:cNvPr>
          <p:cNvSpPr txBox="1"/>
          <p:nvPr/>
        </p:nvSpPr>
        <p:spPr>
          <a:xfrm>
            <a:off x="3704664" y="252032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傅立叶变化</a:t>
            </a: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8E33DEA1-5858-622E-0800-5BF1FA6DD124}"/>
              </a:ext>
            </a:extLst>
          </p:cNvPr>
          <p:cNvCxnSpPr/>
          <p:nvPr/>
        </p:nvCxnSpPr>
        <p:spPr>
          <a:xfrm>
            <a:off x="2079545" y="4615162"/>
            <a:ext cx="1732547" cy="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1CC267C2-E146-99BD-0BF5-0335DE0990CA}"/>
              </a:ext>
            </a:extLst>
          </p:cNvPr>
          <p:cNvSpPr txBox="1"/>
          <p:nvPr/>
        </p:nvSpPr>
        <p:spPr>
          <a:xfrm>
            <a:off x="2104746" y="465512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离散傅立叶变化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98069E78-C91C-C382-6B1A-120C822DF50C}"/>
                  </a:ext>
                </a:extLst>
              </p:cNvPr>
              <p:cNvSpPr txBox="1"/>
              <p:nvPr/>
            </p:nvSpPr>
            <p:spPr>
              <a:xfrm>
                <a:off x="49604" y="5092271"/>
                <a:ext cx="24636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空间域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数字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图像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98069E78-C91C-C382-6B1A-120C822DF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4" y="5092271"/>
                <a:ext cx="2463623" cy="400110"/>
              </a:xfrm>
              <a:prstGeom prst="rect">
                <a:avLst/>
              </a:prstGeom>
              <a:blipFill>
                <a:blip r:embed="rId13"/>
                <a:stretch>
                  <a:fillRect l="-2475" t="-10606" r="-1238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ED54E2CA-CBC7-FC60-D3AB-024B05B4F2DE}"/>
              </a:ext>
            </a:extLst>
          </p:cNvPr>
          <p:cNvCxnSpPr>
            <a:cxnSpLocks/>
          </p:cNvCxnSpPr>
          <p:nvPr/>
        </p:nvCxnSpPr>
        <p:spPr>
          <a:xfrm flipH="1">
            <a:off x="1281415" y="2889655"/>
            <a:ext cx="381458" cy="816733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4A7BAC05-E95C-9678-CF1C-3F9F4FD3B58F}"/>
              </a:ext>
            </a:extLst>
          </p:cNvPr>
          <p:cNvSpPr txBox="1"/>
          <p:nvPr/>
        </p:nvSpPr>
        <p:spPr>
          <a:xfrm>
            <a:off x="603134" y="306806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采样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FDD431ED-8371-9097-797A-AD02A78A8EB3}"/>
              </a:ext>
            </a:extLst>
          </p:cNvPr>
          <p:cNvGrpSpPr/>
          <p:nvPr/>
        </p:nvGrpSpPr>
        <p:grpSpPr>
          <a:xfrm>
            <a:off x="4362297" y="4386921"/>
            <a:ext cx="1470748" cy="481881"/>
            <a:chOff x="1565515" y="2137821"/>
            <a:chExt cx="1470748" cy="481881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4C891B28-0E82-690F-B618-A914A00EE893}"/>
                </a:ext>
              </a:extLst>
            </p:cNvPr>
            <p:cNvGrpSpPr/>
            <p:nvPr/>
          </p:nvGrpSpPr>
          <p:grpSpPr>
            <a:xfrm>
              <a:off x="1565515" y="2137821"/>
              <a:ext cx="1464716" cy="481881"/>
              <a:chOff x="3067744" y="4920210"/>
              <a:chExt cx="1464716" cy="4818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Rectangle 62">
                    <a:extLst>
                      <a:ext uri="{FF2B5EF4-FFF2-40B4-BE49-F238E27FC236}">
                        <a16:creationId xmlns:a16="http://schemas.microsoft.com/office/drawing/2014/main" id="{EA9EF5AE-B5F2-DBB7-E971-74D60D2BAC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4221" y="4920210"/>
                    <a:ext cx="488239" cy="481881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 anchorCtr="1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et-EE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6" name="Rectangle 62">
                    <a:extLst>
                      <a:ext uri="{FF2B5EF4-FFF2-40B4-BE49-F238E27FC236}">
                        <a16:creationId xmlns:a16="http://schemas.microsoft.com/office/drawing/2014/main" id="{EA9EF5AE-B5F2-DBB7-E971-74D60D2BAC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044221" y="4920210"/>
                    <a:ext cx="488239" cy="48188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Rectangle 63">
                    <a:extLst>
                      <a:ext uri="{FF2B5EF4-FFF2-40B4-BE49-F238E27FC236}">
                        <a16:creationId xmlns:a16="http://schemas.microsoft.com/office/drawing/2014/main" id="{F497E5C6-C327-9E56-2416-4A535BCA04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55983" y="4920210"/>
                    <a:ext cx="488239" cy="481881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 anchorCtr="1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et-EE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7" name="Rectangle 63">
                    <a:extLst>
                      <a:ext uri="{FF2B5EF4-FFF2-40B4-BE49-F238E27FC236}">
                        <a16:creationId xmlns:a16="http://schemas.microsoft.com/office/drawing/2014/main" id="{F497E5C6-C327-9E56-2416-4A535BCA04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555983" y="4920210"/>
                    <a:ext cx="488239" cy="48188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Rectangle 64">
                    <a:extLst>
                      <a:ext uri="{FF2B5EF4-FFF2-40B4-BE49-F238E27FC236}">
                        <a16:creationId xmlns:a16="http://schemas.microsoft.com/office/drawing/2014/main" id="{A1026D6F-A5DE-E557-0878-52244DAC5E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7744" y="4920210"/>
                    <a:ext cx="488239" cy="481881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 anchorCtr="1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t-EE" sz="2000" b="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et-EE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8" name="Rectangle 64">
                    <a:extLst>
                      <a:ext uri="{FF2B5EF4-FFF2-40B4-BE49-F238E27FC236}">
                        <a16:creationId xmlns:a16="http://schemas.microsoft.com/office/drawing/2014/main" id="{A1026D6F-A5DE-E557-0878-52244DAC5E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067744" y="4920210"/>
                    <a:ext cx="488239" cy="48188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250"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9" name="Line 65">
                <a:extLst>
                  <a:ext uri="{FF2B5EF4-FFF2-40B4-BE49-F238E27FC236}">
                    <a16:creationId xmlns:a16="http://schemas.microsoft.com/office/drawing/2014/main" id="{57140751-46F5-BA1A-AB6E-CAAB2D5046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14647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0" name="Line 69">
                <a:extLst>
                  <a:ext uri="{FF2B5EF4-FFF2-40B4-BE49-F238E27FC236}">
                    <a16:creationId xmlns:a16="http://schemas.microsoft.com/office/drawing/2014/main" id="{5BA0DA11-020B-DB16-D7D5-70A9E66F11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1" name="Line 70">
                <a:extLst>
                  <a:ext uri="{FF2B5EF4-FFF2-40B4-BE49-F238E27FC236}">
                    <a16:creationId xmlns:a16="http://schemas.microsoft.com/office/drawing/2014/main" id="{5D0D2FA0-E916-3EA7-C45E-72AF7639D8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5983" y="4920210"/>
                <a:ext cx="0" cy="48188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2" name="Line 71">
                <a:extLst>
                  <a:ext uri="{FF2B5EF4-FFF2-40B4-BE49-F238E27FC236}">
                    <a16:creationId xmlns:a16="http://schemas.microsoft.com/office/drawing/2014/main" id="{6566E422-E78E-24DE-5543-FEB8A1402C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4221" y="4920210"/>
                <a:ext cx="0" cy="48188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3" name="Line 72">
                <a:extLst>
                  <a:ext uri="{FF2B5EF4-FFF2-40B4-BE49-F238E27FC236}">
                    <a16:creationId xmlns:a16="http://schemas.microsoft.com/office/drawing/2014/main" id="{2C55F403-7DA1-0A82-3A67-8A27B7154E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460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95" name="Line 65">
              <a:extLst>
                <a:ext uri="{FF2B5EF4-FFF2-40B4-BE49-F238E27FC236}">
                  <a16:creationId xmlns:a16="http://schemas.microsoft.com/office/drawing/2014/main" id="{B136D4E5-AE36-35D1-DC75-CB252062B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547" y="2619702"/>
              <a:ext cx="14647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1B18881F-F956-B75F-EAF6-96CE9D49CEEC}"/>
              </a:ext>
            </a:extLst>
          </p:cNvPr>
          <p:cNvGrpSpPr/>
          <p:nvPr/>
        </p:nvGrpSpPr>
        <p:grpSpPr>
          <a:xfrm>
            <a:off x="7299477" y="4383901"/>
            <a:ext cx="1470748" cy="481881"/>
            <a:chOff x="1565515" y="2137821"/>
            <a:chExt cx="1470748" cy="481881"/>
          </a:xfrm>
        </p:grpSpPr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B275836F-4B43-1707-F0DF-1ABF1099DCE0}"/>
                </a:ext>
              </a:extLst>
            </p:cNvPr>
            <p:cNvGrpSpPr/>
            <p:nvPr/>
          </p:nvGrpSpPr>
          <p:grpSpPr>
            <a:xfrm>
              <a:off x="1565515" y="2137821"/>
              <a:ext cx="1464716" cy="481881"/>
              <a:chOff x="3067744" y="4920210"/>
              <a:chExt cx="1464716" cy="4818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Rectangle 62">
                    <a:extLst>
                      <a:ext uri="{FF2B5EF4-FFF2-40B4-BE49-F238E27FC236}">
                        <a16:creationId xmlns:a16="http://schemas.microsoft.com/office/drawing/2014/main" id="{5EAF9E34-F782-E227-9FF5-4BD4FB17B9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4221" y="4920210"/>
                    <a:ext cx="488239" cy="481881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 anchorCtr="1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et-EE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7" name="Rectangle 62">
                    <a:extLst>
                      <a:ext uri="{FF2B5EF4-FFF2-40B4-BE49-F238E27FC236}">
                        <a16:creationId xmlns:a16="http://schemas.microsoft.com/office/drawing/2014/main" id="{5EAF9E34-F782-E227-9FF5-4BD4FB17B9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044221" y="4920210"/>
                    <a:ext cx="488239" cy="48188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250"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Rectangle 63">
                    <a:extLst>
                      <a:ext uri="{FF2B5EF4-FFF2-40B4-BE49-F238E27FC236}">
                        <a16:creationId xmlns:a16="http://schemas.microsoft.com/office/drawing/2014/main" id="{317084E7-86D7-7819-CF44-5196351B36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55983" y="4920210"/>
                    <a:ext cx="488239" cy="481881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 anchorCtr="1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et-EE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8" name="Rectangle 63">
                    <a:extLst>
                      <a:ext uri="{FF2B5EF4-FFF2-40B4-BE49-F238E27FC236}">
                        <a16:creationId xmlns:a16="http://schemas.microsoft.com/office/drawing/2014/main" id="{317084E7-86D7-7819-CF44-5196351B366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555983" y="4920210"/>
                    <a:ext cx="488239" cy="481881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250"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Rectangle 64">
                    <a:extLst>
                      <a:ext uri="{FF2B5EF4-FFF2-40B4-BE49-F238E27FC236}">
                        <a16:creationId xmlns:a16="http://schemas.microsoft.com/office/drawing/2014/main" id="{D42F601D-2510-C196-D2D0-AAA54203A3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7744" y="4920210"/>
                    <a:ext cx="488239" cy="481881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 anchorCtr="1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t-EE" sz="2000" b="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et-EE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9" name="Rectangle 64">
                    <a:extLst>
                      <a:ext uri="{FF2B5EF4-FFF2-40B4-BE49-F238E27FC236}">
                        <a16:creationId xmlns:a16="http://schemas.microsoft.com/office/drawing/2014/main" id="{D42F601D-2510-C196-D2D0-AAA54203A35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067744" y="4920210"/>
                    <a:ext cx="488239" cy="481881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0" name="Line 65">
                <a:extLst>
                  <a:ext uri="{FF2B5EF4-FFF2-40B4-BE49-F238E27FC236}">
                    <a16:creationId xmlns:a16="http://schemas.microsoft.com/office/drawing/2014/main" id="{1CD97A29-A294-F3AF-C956-EFDA98BBD5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14647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1" name="Line 69">
                <a:extLst>
                  <a:ext uri="{FF2B5EF4-FFF2-40B4-BE49-F238E27FC236}">
                    <a16:creationId xmlns:a16="http://schemas.microsoft.com/office/drawing/2014/main" id="{2EB11A82-5141-87A3-2500-C53A7285FA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2" name="Line 70">
                <a:extLst>
                  <a:ext uri="{FF2B5EF4-FFF2-40B4-BE49-F238E27FC236}">
                    <a16:creationId xmlns:a16="http://schemas.microsoft.com/office/drawing/2014/main" id="{B76D33ED-70D0-B483-0051-ED1FAEF30C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5983" y="4920210"/>
                <a:ext cx="0" cy="48188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3" name="Line 71">
                <a:extLst>
                  <a:ext uri="{FF2B5EF4-FFF2-40B4-BE49-F238E27FC236}">
                    <a16:creationId xmlns:a16="http://schemas.microsoft.com/office/drawing/2014/main" id="{67D8AFDB-DB2A-FCFF-B185-387C2068FC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4221" y="4920210"/>
                <a:ext cx="0" cy="48188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4" name="Line 72">
                <a:extLst>
                  <a:ext uri="{FF2B5EF4-FFF2-40B4-BE49-F238E27FC236}">
                    <a16:creationId xmlns:a16="http://schemas.microsoft.com/office/drawing/2014/main" id="{41C11CEB-BABC-BD10-781C-2552CAEC18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460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06" name="Line 65">
              <a:extLst>
                <a:ext uri="{FF2B5EF4-FFF2-40B4-BE49-F238E27FC236}">
                  <a16:creationId xmlns:a16="http://schemas.microsoft.com/office/drawing/2014/main" id="{68909476-B0E1-6228-43D9-E1E72BC19B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547" y="2619702"/>
              <a:ext cx="14647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A49F90C1-9EF0-E88E-58EF-F9E3EF5E113D}"/>
                  </a:ext>
                </a:extLst>
              </p:cNvPr>
              <p:cNvSpPr txBox="1"/>
              <p:nvPr/>
            </p:nvSpPr>
            <p:spPr>
              <a:xfrm>
                <a:off x="5769033" y="5530112"/>
                <a:ext cx="22501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频域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数字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图像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A49F90C1-9EF0-E88E-58EF-F9E3EF5E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033" y="5530112"/>
                <a:ext cx="2250168" cy="400110"/>
              </a:xfrm>
              <a:prstGeom prst="rect">
                <a:avLst/>
              </a:prstGeom>
              <a:blipFill>
                <a:blip r:embed="rId20"/>
                <a:stretch>
                  <a:fillRect l="-2710" t="-10606" r="-1355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F238E565-C4C3-0F9D-3D66-7A968BA59998}"/>
              </a:ext>
            </a:extLst>
          </p:cNvPr>
          <p:cNvCxnSpPr>
            <a:cxnSpLocks/>
          </p:cNvCxnSpPr>
          <p:nvPr/>
        </p:nvCxnSpPr>
        <p:spPr>
          <a:xfrm>
            <a:off x="5827013" y="4140434"/>
            <a:ext cx="0" cy="1254509"/>
          </a:xfrm>
          <a:prstGeom prst="line">
            <a:avLst/>
          </a:prstGeom>
          <a:ln w="254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0886189D-9A1B-E2B2-51D3-B6715C0CB230}"/>
              </a:ext>
            </a:extLst>
          </p:cNvPr>
          <p:cNvCxnSpPr>
            <a:cxnSpLocks/>
          </p:cNvCxnSpPr>
          <p:nvPr/>
        </p:nvCxnSpPr>
        <p:spPr>
          <a:xfrm>
            <a:off x="7299582" y="4143309"/>
            <a:ext cx="0" cy="1349072"/>
          </a:xfrm>
          <a:prstGeom prst="line">
            <a:avLst/>
          </a:prstGeom>
          <a:ln w="254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EF8CADD9-7681-5276-DA0B-B3C4A9484961}"/>
              </a:ext>
            </a:extLst>
          </p:cNvPr>
          <p:cNvSpPr txBox="1"/>
          <p:nvPr/>
        </p:nvSpPr>
        <p:spPr>
          <a:xfrm>
            <a:off x="3896695" y="438390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E82A8459-849A-55F0-0E73-C0A13EB987DE}"/>
              </a:ext>
            </a:extLst>
          </p:cNvPr>
          <p:cNvSpPr txBox="1"/>
          <p:nvPr/>
        </p:nvSpPr>
        <p:spPr>
          <a:xfrm>
            <a:off x="8760484" y="438390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4ACF7C15-3ADA-3C87-5ABE-323F933CD548}"/>
                  </a:ext>
                </a:extLst>
              </p:cNvPr>
              <p:cNvSpPr txBox="1"/>
              <p:nvPr/>
            </p:nvSpPr>
            <p:spPr>
              <a:xfrm>
                <a:off x="5839031" y="4916723"/>
                <a:ext cx="1457450" cy="526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一个周期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 i="0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altLang="zh-CN" sz="2000" i="1" dirty="0" err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T</m:t>
                        </m:r>
                      </m:den>
                    </m:f>
                  </m:oMath>
                </a14:m>
                <a:endPara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4ACF7C15-3ADA-3C87-5ABE-323F933CD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031" y="4916723"/>
                <a:ext cx="1457450" cy="526939"/>
              </a:xfrm>
              <a:prstGeom prst="rect">
                <a:avLst/>
              </a:prstGeom>
              <a:blipFill>
                <a:blip r:embed="rId21"/>
                <a:stretch>
                  <a:fillRect l="-4603"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矩形 128">
            <a:extLst>
              <a:ext uri="{FF2B5EF4-FFF2-40B4-BE49-F238E27FC236}">
                <a16:creationId xmlns:a16="http://schemas.microsoft.com/office/drawing/2014/main" id="{D2CD611D-A18D-C942-BFED-ACBE9BAAFA3B}"/>
              </a:ext>
            </a:extLst>
          </p:cNvPr>
          <p:cNvSpPr/>
          <p:nvPr/>
        </p:nvSpPr>
        <p:spPr>
          <a:xfrm>
            <a:off x="454744" y="6117192"/>
            <a:ext cx="84455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注意：空间域像素与频域像素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不是一一对应</a:t>
            </a:r>
            <a:r>
              <a:rPr kumimoji="1" lang="zh-CN" altLang="en-US" sz="28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关系！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b="1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b="1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3" name="弧形 132">
            <a:extLst>
              <a:ext uri="{FF2B5EF4-FFF2-40B4-BE49-F238E27FC236}">
                <a16:creationId xmlns:a16="http://schemas.microsoft.com/office/drawing/2014/main" id="{DEDF97B8-3C3B-2576-D08C-3B64BC2DE36E}"/>
              </a:ext>
            </a:extLst>
          </p:cNvPr>
          <p:cNvSpPr/>
          <p:nvPr/>
        </p:nvSpPr>
        <p:spPr>
          <a:xfrm>
            <a:off x="1390597" y="3635760"/>
            <a:ext cx="5813443" cy="2167144"/>
          </a:xfrm>
          <a:prstGeom prst="arc">
            <a:avLst>
              <a:gd name="adj1" fmla="val 11378080"/>
              <a:gd name="adj2" fmla="val 21108815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弧形 140">
            <a:extLst>
              <a:ext uri="{FF2B5EF4-FFF2-40B4-BE49-F238E27FC236}">
                <a16:creationId xmlns:a16="http://schemas.microsoft.com/office/drawing/2014/main" id="{16DFB351-B927-AC64-A044-E506D434E78A}"/>
              </a:ext>
            </a:extLst>
          </p:cNvPr>
          <p:cNvSpPr/>
          <p:nvPr/>
        </p:nvSpPr>
        <p:spPr>
          <a:xfrm>
            <a:off x="815696" y="3505907"/>
            <a:ext cx="6388343" cy="2560480"/>
          </a:xfrm>
          <a:prstGeom prst="arc">
            <a:avLst>
              <a:gd name="adj1" fmla="val 11378080"/>
              <a:gd name="adj2" fmla="val 21079289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弧形 141">
            <a:extLst>
              <a:ext uri="{FF2B5EF4-FFF2-40B4-BE49-F238E27FC236}">
                <a16:creationId xmlns:a16="http://schemas.microsoft.com/office/drawing/2014/main" id="{F5F168DC-2BEE-4CF0-D601-BEA29CDC7C2E}"/>
              </a:ext>
            </a:extLst>
          </p:cNvPr>
          <p:cNvSpPr/>
          <p:nvPr/>
        </p:nvSpPr>
        <p:spPr>
          <a:xfrm>
            <a:off x="358912" y="3493718"/>
            <a:ext cx="6853502" cy="2560480"/>
          </a:xfrm>
          <a:prstGeom prst="arc">
            <a:avLst>
              <a:gd name="adj1" fmla="val 11378080"/>
              <a:gd name="adj2" fmla="val 21117999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C6F3562-1FA3-AE9D-5BFF-797A5DE30A0B}"/>
              </a:ext>
            </a:extLst>
          </p:cNvPr>
          <p:cNvGrpSpPr/>
          <p:nvPr/>
        </p:nvGrpSpPr>
        <p:grpSpPr>
          <a:xfrm>
            <a:off x="5338774" y="2921754"/>
            <a:ext cx="2999163" cy="823949"/>
            <a:chOff x="4767104" y="2935823"/>
            <a:chExt cx="2999163" cy="823949"/>
          </a:xfrm>
        </p:grpSpPr>
        <p:pic>
          <p:nvPicPr>
            <p:cNvPr id="138" name="图片 137">
              <a:extLst>
                <a:ext uri="{FF2B5EF4-FFF2-40B4-BE49-F238E27FC236}">
                  <a16:creationId xmlns:a16="http://schemas.microsoft.com/office/drawing/2014/main" id="{5E0EC0EB-3CAE-526B-3D62-1442856652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4" t="1" r="53538" b="15086"/>
            <a:stretch/>
          </p:blipFill>
          <p:spPr>
            <a:xfrm>
              <a:off x="5685831" y="2935823"/>
              <a:ext cx="2080436" cy="823949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AA3874A-FBD6-D48C-8780-5177A0A791E5}"/>
                </a:ext>
              </a:extLst>
            </p:cNvPr>
            <p:cNvSpPr txBox="1"/>
            <p:nvPr/>
          </p:nvSpPr>
          <p:spPr>
            <a:xfrm>
              <a:off x="4767104" y="321674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离散化：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7839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图片 137">
            <a:extLst>
              <a:ext uri="{FF2B5EF4-FFF2-40B4-BE49-F238E27FC236}">
                <a16:creationId xmlns:a16="http://schemas.microsoft.com/office/drawing/2014/main" id="{5E0EC0EB-3CAE-526B-3D62-1442856652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6" r="-8001"/>
          <a:stretch/>
        </p:blipFill>
        <p:spPr>
          <a:xfrm>
            <a:off x="5738337" y="3060228"/>
            <a:ext cx="3135618" cy="7788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4" y="102870"/>
            <a:ext cx="3562489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单变量离散傅立叶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4095115" y="489229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of one variable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51DB837-CE2C-F6BF-0C8D-52568AEE3D23}"/>
              </a:ext>
            </a:extLst>
          </p:cNvPr>
          <p:cNvGrpSpPr/>
          <p:nvPr/>
        </p:nvGrpSpPr>
        <p:grpSpPr>
          <a:xfrm>
            <a:off x="930515" y="2239421"/>
            <a:ext cx="1470748" cy="481881"/>
            <a:chOff x="1565515" y="2137821"/>
            <a:chExt cx="1470748" cy="48188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B826944-774C-FA4E-71FA-D009A13728E8}"/>
                </a:ext>
              </a:extLst>
            </p:cNvPr>
            <p:cNvGrpSpPr/>
            <p:nvPr/>
          </p:nvGrpSpPr>
          <p:grpSpPr>
            <a:xfrm>
              <a:off x="1565515" y="2137821"/>
              <a:ext cx="1464716" cy="481881"/>
              <a:chOff x="3067744" y="4920210"/>
              <a:chExt cx="1464716" cy="481881"/>
            </a:xfrm>
          </p:grpSpPr>
          <p:sp>
            <p:nvSpPr>
              <p:cNvPr id="10" name="Rectangle 62">
                <a:extLst>
                  <a:ext uri="{FF2B5EF4-FFF2-40B4-BE49-F238E27FC236}">
                    <a16:creationId xmlns:a16="http://schemas.microsoft.com/office/drawing/2014/main" id="{1E3218C2-F535-6AD8-E737-AC2D656B6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4221" y="4920210"/>
                <a:ext cx="488239" cy="481881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1" name="Rectangle 63">
                <a:extLst>
                  <a:ext uri="{FF2B5EF4-FFF2-40B4-BE49-F238E27FC236}">
                    <a16:creationId xmlns:a16="http://schemas.microsoft.com/office/drawing/2014/main" id="{8116C03C-3FD8-0B09-19AC-A6648AA8F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5983" y="4920210"/>
                <a:ext cx="488239" cy="481881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2" name="Rectangle 64">
                <a:extLst>
                  <a:ext uri="{FF2B5EF4-FFF2-40B4-BE49-F238E27FC236}">
                    <a16:creationId xmlns:a16="http://schemas.microsoft.com/office/drawing/2014/main" id="{90AE8301-7BA9-BDD3-2701-F3CBE553C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744" y="4920210"/>
                <a:ext cx="488239" cy="481881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4" name="Line 65">
                <a:extLst>
                  <a:ext uri="{FF2B5EF4-FFF2-40B4-BE49-F238E27FC236}">
                    <a16:creationId xmlns:a16="http://schemas.microsoft.com/office/drawing/2014/main" id="{02BA7887-6451-5A27-8C8F-0195003515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14647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Line 69">
                <a:extLst>
                  <a:ext uri="{FF2B5EF4-FFF2-40B4-BE49-F238E27FC236}">
                    <a16:creationId xmlns:a16="http://schemas.microsoft.com/office/drawing/2014/main" id="{58EE38DA-DBB6-D886-7B6F-2DE1D782E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Line 72">
                <a:extLst>
                  <a:ext uri="{FF2B5EF4-FFF2-40B4-BE49-F238E27FC236}">
                    <a16:creationId xmlns:a16="http://schemas.microsoft.com/office/drawing/2014/main" id="{5EB0F518-CF67-31A2-7B23-3F9B866899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460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4" name="Line 65">
              <a:extLst>
                <a:ext uri="{FF2B5EF4-FFF2-40B4-BE49-F238E27FC236}">
                  <a16:creationId xmlns:a16="http://schemas.microsoft.com/office/drawing/2014/main" id="{580E59C3-43B9-3BAB-731B-7A6DC9F8C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547" y="2619702"/>
              <a:ext cx="14647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0061A54-E1EC-A263-4749-2E30FE3D0588}"/>
              </a:ext>
            </a:extLst>
          </p:cNvPr>
          <p:cNvGrpSpPr/>
          <p:nvPr/>
        </p:nvGrpSpPr>
        <p:grpSpPr>
          <a:xfrm>
            <a:off x="359015" y="4383901"/>
            <a:ext cx="1470748" cy="481881"/>
            <a:chOff x="1565515" y="2137821"/>
            <a:chExt cx="1470748" cy="481881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A738D300-7F25-D357-878D-C48764074220}"/>
                </a:ext>
              </a:extLst>
            </p:cNvPr>
            <p:cNvGrpSpPr/>
            <p:nvPr/>
          </p:nvGrpSpPr>
          <p:grpSpPr>
            <a:xfrm>
              <a:off x="1565515" y="2137821"/>
              <a:ext cx="1464716" cy="481881"/>
              <a:chOff x="3067744" y="4920210"/>
              <a:chExt cx="1464716" cy="4818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ectangle 62">
                    <a:extLst>
                      <a:ext uri="{FF2B5EF4-FFF2-40B4-BE49-F238E27FC236}">
                        <a16:creationId xmlns:a16="http://schemas.microsoft.com/office/drawing/2014/main" id="{AF1EF5C8-344C-9AA5-403A-D85FA5E1E1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4221" y="4920210"/>
                    <a:ext cx="488239" cy="481881"/>
                  </a:xfrm>
                  <a:prstGeom prst="rect">
                    <a:avLst/>
                  </a:prstGeom>
                  <a:solidFill>
                    <a:srgbClr val="FFCC99"/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 anchorCtr="1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et-EE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9" name="Rectangle 62">
                    <a:extLst>
                      <a:ext uri="{FF2B5EF4-FFF2-40B4-BE49-F238E27FC236}">
                        <a16:creationId xmlns:a16="http://schemas.microsoft.com/office/drawing/2014/main" id="{AF1EF5C8-344C-9AA5-403A-D85FA5E1E1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044221" y="4920210"/>
                    <a:ext cx="488239" cy="48188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750" b="-6329"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63">
                    <a:extLst>
                      <a:ext uri="{FF2B5EF4-FFF2-40B4-BE49-F238E27FC236}">
                        <a16:creationId xmlns:a16="http://schemas.microsoft.com/office/drawing/2014/main" id="{815DF194-7DE7-58F0-7106-4B58044966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55983" y="4920210"/>
                    <a:ext cx="488239" cy="481881"/>
                  </a:xfrm>
                  <a:prstGeom prst="rect">
                    <a:avLst/>
                  </a:prstGeom>
                  <a:solidFill>
                    <a:srgbClr val="FFCC99"/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 anchorCtr="1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et-EE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0" name="Rectangle 63">
                    <a:extLst>
                      <a:ext uri="{FF2B5EF4-FFF2-40B4-BE49-F238E27FC236}">
                        <a16:creationId xmlns:a16="http://schemas.microsoft.com/office/drawing/2014/main" id="{815DF194-7DE7-58F0-7106-4B58044966F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555983" y="4920210"/>
                    <a:ext cx="488239" cy="48188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00" b="-6329"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64">
                    <a:extLst>
                      <a:ext uri="{FF2B5EF4-FFF2-40B4-BE49-F238E27FC236}">
                        <a16:creationId xmlns:a16="http://schemas.microsoft.com/office/drawing/2014/main" id="{8925CBA3-D530-40A3-FAF3-7FF209EFB5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7744" y="4920210"/>
                    <a:ext cx="488239" cy="481881"/>
                  </a:xfrm>
                  <a:prstGeom prst="rect">
                    <a:avLst/>
                  </a:prstGeom>
                  <a:solidFill>
                    <a:srgbClr val="FFCC99"/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 anchorCtr="1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et-EE" sz="2000" b="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et-EE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1" name="Rectangle 64">
                    <a:extLst>
                      <a:ext uri="{FF2B5EF4-FFF2-40B4-BE49-F238E27FC236}">
                        <a16:creationId xmlns:a16="http://schemas.microsoft.com/office/drawing/2014/main" id="{8925CBA3-D530-40A3-FAF3-7FF209EFB5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067744" y="4920210"/>
                    <a:ext cx="488239" cy="48188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50" b="-6329"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Line 65">
                <a:extLst>
                  <a:ext uri="{FF2B5EF4-FFF2-40B4-BE49-F238E27FC236}">
                    <a16:creationId xmlns:a16="http://schemas.microsoft.com/office/drawing/2014/main" id="{CA0098D5-6030-F37A-C1B5-FE6C5E8EB0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14647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" name="Line 69">
                <a:extLst>
                  <a:ext uri="{FF2B5EF4-FFF2-40B4-BE49-F238E27FC236}">
                    <a16:creationId xmlns:a16="http://schemas.microsoft.com/office/drawing/2014/main" id="{87A9D3A3-2506-1DDC-C456-649DA05E46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Line 70">
                <a:extLst>
                  <a:ext uri="{FF2B5EF4-FFF2-40B4-BE49-F238E27FC236}">
                    <a16:creationId xmlns:a16="http://schemas.microsoft.com/office/drawing/2014/main" id="{A2FEFAD3-D8DC-5006-42C8-AD3CB6CDDB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5983" y="4920210"/>
                <a:ext cx="0" cy="48188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Line 71">
                <a:extLst>
                  <a:ext uri="{FF2B5EF4-FFF2-40B4-BE49-F238E27FC236}">
                    <a16:creationId xmlns:a16="http://schemas.microsoft.com/office/drawing/2014/main" id="{EFE53958-67BB-3EF3-BA84-6D0714DE20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4221" y="4920210"/>
                <a:ext cx="0" cy="48188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Line 72">
                <a:extLst>
                  <a:ext uri="{FF2B5EF4-FFF2-40B4-BE49-F238E27FC236}">
                    <a16:creationId xmlns:a16="http://schemas.microsoft.com/office/drawing/2014/main" id="{6755300A-8D69-17C6-29D9-BA0666EA01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460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8" name="Line 65">
              <a:extLst>
                <a:ext uri="{FF2B5EF4-FFF2-40B4-BE49-F238E27FC236}">
                  <a16:creationId xmlns:a16="http://schemas.microsoft.com/office/drawing/2014/main" id="{A0C547E1-A842-6D01-484B-D2EF4572BB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547" y="2619702"/>
              <a:ext cx="14647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003100CC-5B39-5A0B-3699-33B013893EC4}"/>
              </a:ext>
            </a:extLst>
          </p:cNvPr>
          <p:cNvGrpSpPr/>
          <p:nvPr/>
        </p:nvGrpSpPr>
        <p:grpSpPr>
          <a:xfrm>
            <a:off x="5835398" y="4383901"/>
            <a:ext cx="1470748" cy="481881"/>
            <a:chOff x="1565515" y="2137821"/>
            <a:chExt cx="1470748" cy="481881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76C412CE-81FA-122A-5252-9A146095795D}"/>
                </a:ext>
              </a:extLst>
            </p:cNvPr>
            <p:cNvGrpSpPr/>
            <p:nvPr/>
          </p:nvGrpSpPr>
          <p:grpSpPr>
            <a:xfrm>
              <a:off x="1565515" y="2137821"/>
              <a:ext cx="1464716" cy="481881"/>
              <a:chOff x="3067744" y="4920210"/>
              <a:chExt cx="1464716" cy="4818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Rectangle 62">
                    <a:extLst>
                      <a:ext uri="{FF2B5EF4-FFF2-40B4-BE49-F238E27FC236}">
                        <a16:creationId xmlns:a16="http://schemas.microsoft.com/office/drawing/2014/main" id="{4EACE485-5C74-B0AF-A83D-28A62CD262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4221" y="4920210"/>
                    <a:ext cx="488239" cy="481881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 anchorCtr="1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et-EE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61" name="Rectangle 62">
                    <a:extLst>
                      <a:ext uri="{FF2B5EF4-FFF2-40B4-BE49-F238E27FC236}">
                        <a16:creationId xmlns:a16="http://schemas.microsoft.com/office/drawing/2014/main" id="{4EACE485-5C74-B0AF-A83D-28A62CD262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044221" y="4920210"/>
                    <a:ext cx="488239" cy="48188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Rectangle 63">
                    <a:extLst>
                      <a:ext uri="{FF2B5EF4-FFF2-40B4-BE49-F238E27FC236}">
                        <a16:creationId xmlns:a16="http://schemas.microsoft.com/office/drawing/2014/main" id="{873C8335-54F4-96E3-2394-4865AE123C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55983" y="4920210"/>
                    <a:ext cx="488239" cy="481881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 anchorCtr="1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et-EE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62" name="Rectangle 63">
                    <a:extLst>
                      <a:ext uri="{FF2B5EF4-FFF2-40B4-BE49-F238E27FC236}">
                        <a16:creationId xmlns:a16="http://schemas.microsoft.com/office/drawing/2014/main" id="{873C8335-54F4-96E3-2394-4865AE123C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555983" y="4920210"/>
                    <a:ext cx="488239" cy="48188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Rectangle 64">
                    <a:extLst>
                      <a:ext uri="{FF2B5EF4-FFF2-40B4-BE49-F238E27FC236}">
                        <a16:creationId xmlns:a16="http://schemas.microsoft.com/office/drawing/2014/main" id="{E7DBC618-0366-EAE0-7F4C-5C0E09BC29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7744" y="4920210"/>
                    <a:ext cx="488239" cy="481881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 anchorCtr="1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t-EE" sz="2000" b="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et-EE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63" name="Rectangle 64">
                    <a:extLst>
                      <a:ext uri="{FF2B5EF4-FFF2-40B4-BE49-F238E27FC236}">
                        <a16:creationId xmlns:a16="http://schemas.microsoft.com/office/drawing/2014/main" id="{E7DBC618-0366-EAE0-7F4C-5C0E09BC296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067744" y="4920210"/>
                    <a:ext cx="488239" cy="48188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4" name="Line 65">
                <a:extLst>
                  <a:ext uri="{FF2B5EF4-FFF2-40B4-BE49-F238E27FC236}">
                    <a16:creationId xmlns:a16="http://schemas.microsoft.com/office/drawing/2014/main" id="{4DD9876F-5F9F-AD70-CAC4-DFBD27FF4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14647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5" name="Line 69">
                <a:extLst>
                  <a:ext uri="{FF2B5EF4-FFF2-40B4-BE49-F238E27FC236}">
                    <a16:creationId xmlns:a16="http://schemas.microsoft.com/office/drawing/2014/main" id="{9F27DB9A-50BA-5164-C068-0C5EEF354F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6" name="Line 70">
                <a:extLst>
                  <a:ext uri="{FF2B5EF4-FFF2-40B4-BE49-F238E27FC236}">
                    <a16:creationId xmlns:a16="http://schemas.microsoft.com/office/drawing/2014/main" id="{0A16D5F4-ED81-9422-1B64-D52C1EE97C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5983" y="4920210"/>
                <a:ext cx="0" cy="48188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7" name="Line 71">
                <a:extLst>
                  <a:ext uri="{FF2B5EF4-FFF2-40B4-BE49-F238E27FC236}">
                    <a16:creationId xmlns:a16="http://schemas.microsoft.com/office/drawing/2014/main" id="{7DB0A63F-E37B-F238-FE24-27EC563886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4221" y="4920210"/>
                <a:ext cx="0" cy="48188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8" name="Line 72">
                <a:extLst>
                  <a:ext uri="{FF2B5EF4-FFF2-40B4-BE49-F238E27FC236}">
                    <a16:creationId xmlns:a16="http://schemas.microsoft.com/office/drawing/2014/main" id="{D4E81CB6-D1BA-0C63-A71A-C320DF9190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460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0" name="Line 65">
              <a:extLst>
                <a:ext uri="{FF2B5EF4-FFF2-40B4-BE49-F238E27FC236}">
                  <a16:creationId xmlns:a16="http://schemas.microsoft.com/office/drawing/2014/main" id="{B271DC03-DA1A-6C5D-24C9-B894A9D341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547" y="2619702"/>
              <a:ext cx="14647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7EAF86F0-CF95-365D-A084-51CF339CE1AF}"/>
              </a:ext>
            </a:extLst>
          </p:cNvPr>
          <p:cNvGrpSpPr/>
          <p:nvPr/>
        </p:nvGrpSpPr>
        <p:grpSpPr>
          <a:xfrm>
            <a:off x="6375466" y="2239420"/>
            <a:ext cx="1470748" cy="481881"/>
            <a:chOff x="1565515" y="2137821"/>
            <a:chExt cx="1470748" cy="481881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837BF4FC-B57A-9449-A506-582B1B3D17C2}"/>
                </a:ext>
              </a:extLst>
            </p:cNvPr>
            <p:cNvGrpSpPr/>
            <p:nvPr/>
          </p:nvGrpSpPr>
          <p:grpSpPr>
            <a:xfrm>
              <a:off x="1565515" y="2137821"/>
              <a:ext cx="1464716" cy="481881"/>
              <a:chOff x="3067744" y="4920210"/>
              <a:chExt cx="1464716" cy="481881"/>
            </a:xfrm>
          </p:grpSpPr>
          <p:sp>
            <p:nvSpPr>
              <p:cNvPr id="72" name="Rectangle 62">
                <a:extLst>
                  <a:ext uri="{FF2B5EF4-FFF2-40B4-BE49-F238E27FC236}">
                    <a16:creationId xmlns:a16="http://schemas.microsoft.com/office/drawing/2014/main" id="{9CC1106E-EA0D-E8BE-0B27-F483D8990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4221" y="4920210"/>
                <a:ext cx="488239" cy="48188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73" name="Rectangle 63">
                <a:extLst>
                  <a:ext uri="{FF2B5EF4-FFF2-40B4-BE49-F238E27FC236}">
                    <a16:creationId xmlns:a16="http://schemas.microsoft.com/office/drawing/2014/main" id="{3F2AA77B-428B-CCC6-41C6-6CE5F1D2E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5983" y="4920210"/>
                <a:ext cx="488239" cy="48188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74" name="Rectangle 64">
                <a:extLst>
                  <a:ext uri="{FF2B5EF4-FFF2-40B4-BE49-F238E27FC236}">
                    <a16:creationId xmlns:a16="http://schemas.microsoft.com/office/drawing/2014/main" id="{B4CF7EB8-84FE-2E92-FDDB-836772496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744" y="4920210"/>
                <a:ext cx="488239" cy="48188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75" name="Line 65">
                <a:extLst>
                  <a:ext uri="{FF2B5EF4-FFF2-40B4-BE49-F238E27FC236}">
                    <a16:creationId xmlns:a16="http://schemas.microsoft.com/office/drawing/2014/main" id="{7B8AAA0A-3FCE-E838-12BE-B1788A8197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14647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6" name="Line 69">
                <a:extLst>
                  <a:ext uri="{FF2B5EF4-FFF2-40B4-BE49-F238E27FC236}">
                    <a16:creationId xmlns:a16="http://schemas.microsoft.com/office/drawing/2014/main" id="{09961634-5CF6-7F44-D87D-39F84ABFEB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7" name="Line 72">
                <a:extLst>
                  <a:ext uri="{FF2B5EF4-FFF2-40B4-BE49-F238E27FC236}">
                    <a16:creationId xmlns:a16="http://schemas.microsoft.com/office/drawing/2014/main" id="{55809557-85EB-9397-AF8F-AA17C9E3A1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460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1" name="Line 65">
              <a:extLst>
                <a:ext uri="{FF2B5EF4-FFF2-40B4-BE49-F238E27FC236}">
                  <a16:creationId xmlns:a16="http://schemas.microsoft.com/office/drawing/2014/main" id="{1E9B9FA4-4527-9F0A-15B5-F92FF8BDFF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547" y="2619702"/>
              <a:ext cx="14647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B35C28FD-2A53-52C9-655C-94BE20F9BA49}"/>
              </a:ext>
            </a:extLst>
          </p:cNvPr>
          <p:cNvCxnSpPr/>
          <p:nvPr/>
        </p:nvCxnSpPr>
        <p:spPr>
          <a:xfrm>
            <a:off x="3522445" y="2480360"/>
            <a:ext cx="1732547" cy="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17C721CC-8408-33E9-DBC5-182D14281DE7}"/>
                  </a:ext>
                </a:extLst>
              </p:cNvPr>
              <p:cNvSpPr txBox="1"/>
              <p:nvPr/>
            </p:nvSpPr>
            <p:spPr>
              <a:xfrm>
                <a:off x="564169" y="1625311"/>
                <a:ext cx="2450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空间域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连续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图像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17C721CC-8408-33E9-DBC5-182D14281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69" y="1625311"/>
                <a:ext cx="2450671" cy="400110"/>
              </a:xfrm>
              <a:prstGeom prst="rect">
                <a:avLst/>
              </a:prstGeom>
              <a:blipFill>
                <a:blip r:embed="rId11"/>
                <a:stretch>
                  <a:fillRect l="-2736" t="-12308" r="-995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11FA8A3F-8F93-125B-F952-DF886F5337C4}"/>
                  </a:ext>
                </a:extLst>
              </p:cNvPr>
              <p:cNvSpPr txBox="1"/>
              <p:nvPr/>
            </p:nvSpPr>
            <p:spPr>
              <a:xfrm>
                <a:off x="6042392" y="1652250"/>
                <a:ext cx="22501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频域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连续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图像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11FA8A3F-8F93-125B-F952-DF886F533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392" y="1652250"/>
                <a:ext cx="2250168" cy="400110"/>
              </a:xfrm>
              <a:prstGeom prst="rect">
                <a:avLst/>
              </a:prstGeom>
              <a:blipFill>
                <a:blip r:embed="rId12"/>
                <a:stretch>
                  <a:fillRect l="-2710" t="-10606" r="-1355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文本框 84">
            <a:extLst>
              <a:ext uri="{FF2B5EF4-FFF2-40B4-BE49-F238E27FC236}">
                <a16:creationId xmlns:a16="http://schemas.microsoft.com/office/drawing/2014/main" id="{0B4D0E98-8920-4596-AE41-7E43F5261263}"/>
              </a:ext>
            </a:extLst>
          </p:cNvPr>
          <p:cNvSpPr txBox="1"/>
          <p:nvPr/>
        </p:nvSpPr>
        <p:spPr>
          <a:xfrm>
            <a:off x="3704664" y="252032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傅立叶变化</a:t>
            </a: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8E33DEA1-5858-622E-0800-5BF1FA6DD124}"/>
              </a:ext>
            </a:extLst>
          </p:cNvPr>
          <p:cNvCxnSpPr/>
          <p:nvPr/>
        </p:nvCxnSpPr>
        <p:spPr>
          <a:xfrm>
            <a:off x="2079545" y="4615162"/>
            <a:ext cx="1732547" cy="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1CC267C2-E146-99BD-0BF5-0335DE0990CA}"/>
              </a:ext>
            </a:extLst>
          </p:cNvPr>
          <p:cNvSpPr txBox="1"/>
          <p:nvPr/>
        </p:nvSpPr>
        <p:spPr>
          <a:xfrm>
            <a:off x="2104746" y="465512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离散傅立叶变化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98069E78-C91C-C382-6B1A-120C822DF50C}"/>
                  </a:ext>
                </a:extLst>
              </p:cNvPr>
              <p:cNvSpPr txBox="1"/>
              <p:nvPr/>
            </p:nvSpPr>
            <p:spPr>
              <a:xfrm>
                <a:off x="49604" y="5092271"/>
                <a:ext cx="24636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空间域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数字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图像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98069E78-C91C-C382-6B1A-120C822DF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4" y="5092271"/>
                <a:ext cx="2463623" cy="400110"/>
              </a:xfrm>
              <a:prstGeom prst="rect">
                <a:avLst/>
              </a:prstGeom>
              <a:blipFill>
                <a:blip r:embed="rId13"/>
                <a:stretch>
                  <a:fillRect l="-2475" t="-10606" r="-1238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ED54E2CA-CBC7-FC60-D3AB-024B05B4F2DE}"/>
              </a:ext>
            </a:extLst>
          </p:cNvPr>
          <p:cNvCxnSpPr>
            <a:cxnSpLocks/>
          </p:cNvCxnSpPr>
          <p:nvPr/>
        </p:nvCxnSpPr>
        <p:spPr>
          <a:xfrm flipH="1">
            <a:off x="1281415" y="2889655"/>
            <a:ext cx="381458" cy="816733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4A7BAC05-E95C-9678-CF1C-3F9F4FD3B58F}"/>
              </a:ext>
            </a:extLst>
          </p:cNvPr>
          <p:cNvSpPr txBox="1"/>
          <p:nvPr/>
        </p:nvSpPr>
        <p:spPr>
          <a:xfrm>
            <a:off x="603134" y="306806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采样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FDD431ED-8371-9097-797A-AD02A78A8EB3}"/>
              </a:ext>
            </a:extLst>
          </p:cNvPr>
          <p:cNvGrpSpPr/>
          <p:nvPr/>
        </p:nvGrpSpPr>
        <p:grpSpPr>
          <a:xfrm>
            <a:off x="4362297" y="4386921"/>
            <a:ext cx="1470748" cy="481881"/>
            <a:chOff x="1565515" y="2137821"/>
            <a:chExt cx="1470748" cy="481881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4C891B28-0E82-690F-B618-A914A00EE893}"/>
                </a:ext>
              </a:extLst>
            </p:cNvPr>
            <p:cNvGrpSpPr/>
            <p:nvPr/>
          </p:nvGrpSpPr>
          <p:grpSpPr>
            <a:xfrm>
              <a:off x="1565515" y="2137821"/>
              <a:ext cx="1464716" cy="481881"/>
              <a:chOff x="3067744" y="4920210"/>
              <a:chExt cx="1464716" cy="4818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Rectangle 62">
                    <a:extLst>
                      <a:ext uri="{FF2B5EF4-FFF2-40B4-BE49-F238E27FC236}">
                        <a16:creationId xmlns:a16="http://schemas.microsoft.com/office/drawing/2014/main" id="{EA9EF5AE-B5F2-DBB7-E971-74D60D2BAC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4221" y="4920210"/>
                    <a:ext cx="488239" cy="481881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 anchorCtr="1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et-EE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6" name="Rectangle 62">
                    <a:extLst>
                      <a:ext uri="{FF2B5EF4-FFF2-40B4-BE49-F238E27FC236}">
                        <a16:creationId xmlns:a16="http://schemas.microsoft.com/office/drawing/2014/main" id="{EA9EF5AE-B5F2-DBB7-E971-74D60D2BAC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044221" y="4920210"/>
                    <a:ext cx="488239" cy="48188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Rectangle 63">
                    <a:extLst>
                      <a:ext uri="{FF2B5EF4-FFF2-40B4-BE49-F238E27FC236}">
                        <a16:creationId xmlns:a16="http://schemas.microsoft.com/office/drawing/2014/main" id="{F497E5C6-C327-9E56-2416-4A535BCA04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55983" y="4920210"/>
                    <a:ext cx="488239" cy="481881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 anchorCtr="1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et-EE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7" name="Rectangle 63">
                    <a:extLst>
                      <a:ext uri="{FF2B5EF4-FFF2-40B4-BE49-F238E27FC236}">
                        <a16:creationId xmlns:a16="http://schemas.microsoft.com/office/drawing/2014/main" id="{F497E5C6-C327-9E56-2416-4A535BCA04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555983" y="4920210"/>
                    <a:ext cx="488239" cy="48188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Rectangle 64">
                    <a:extLst>
                      <a:ext uri="{FF2B5EF4-FFF2-40B4-BE49-F238E27FC236}">
                        <a16:creationId xmlns:a16="http://schemas.microsoft.com/office/drawing/2014/main" id="{A1026D6F-A5DE-E557-0878-52244DAC5E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7744" y="4920210"/>
                    <a:ext cx="488239" cy="481881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 anchorCtr="1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t-EE" sz="2000" b="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et-EE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8" name="Rectangle 64">
                    <a:extLst>
                      <a:ext uri="{FF2B5EF4-FFF2-40B4-BE49-F238E27FC236}">
                        <a16:creationId xmlns:a16="http://schemas.microsoft.com/office/drawing/2014/main" id="{A1026D6F-A5DE-E557-0878-52244DAC5E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067744" y="4920210"/>
                    <a:ext cx="488239" cy="48188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250"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9" name="Line 65">
                <a:extLst>
                  <a:ext uri="{FF2B5EF4-FFF2-40B4-BE49-F238E27FC236}">
                    <a16:creationId xmlns:a16="http://schemas.microsoft.com/office/drawing/2014/main" id="{57140751-46F5-BA1A-AB6E-CAAB2D5046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14647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0" name="Line 69">
                <a:extLst>
                  <a:ext uri="{FF2B5EF4-FFF2-40B4-BE49-F238E27FC236}">
                    <a16:creationId xmlns:a16="http://schemas.microsoft.com/office/drawing/2014/main" id="{5BA0DA11-020B-DB16-D7D5-70A9E66F11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1" name="Line 70">
                <a:extLst>
                  <a:ext uri="{FF2B5EF4-FFF2-40B4-BE49-F238E27FC236}">
                    <a16:creationId xmlns:a16="http://schemas.microsoft.com/office/drawing/2014/main" id="{5D0D2FA0-E916-3EA7-C45E-72AF7639D8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5983" y="4920210"/>
                <a:ext cx="0" cy="48188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2" name="Line 71">
                <a:extLst>
                  <a:ext uri="{FF2B5EF4-FFF2-40B4-BE49-F238E27FC236}">
                    <a16:creationId xmlns:a16="http://schemas.microsoft.com/office/drawing/2014/main" id="{6566E422-E78E-24DE-5543-FEB8A1402C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4221" y="4920210"/>
                <a:ext cx="0" cy="48188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3" name="Line 72">
                <a:extLst>
                  <a:ext uri="{FF2B5EF4-FFF2-40B4-BE49-F238E27FC236}">
                    <a16:creationId xmlns:a16="http://schemas.microsoft.com/office/drawing/2014/main" id="{2C55F403-7DA1-0A82-3A67-8A27B7154E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460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95" name="Line 65">
              <a:extLst>
                <a:ext uri="{FF2B5EF4-FFF2-40B4-BE49-F238E27FC236}">
                  <a16:creationId xmlns:a16="http://schemas.microsoft.com/office/drawing/2014/main" id="{B136D4E5-AE36-35D1-DC75-CB252062B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547" y="2619702"/>
              <a:ext cx="14647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1B18881F-F956-B75F-EAF6-96CE9D49CEEC}"/>
              </a:ext>
            </a:extLst>
          </p:cNvPr>
          <p:cNvGrpSpPr/>
          <p:nvPr/>
        </p:nvGrpSpPr>
        <p:grpSpPr>
          <a:xfrm>
            <a:off x="7299477" y="4383901"/>
            <a:ext cx="1470748" cy="481881"/>
            <a:chOff x="1565515" y="2137821"/>
            <a:chExt cx="1470748" cy="481881"/>
          </a:xfrm>
        </p:grpSpPr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B275836F-4B43-1707-F0DF-1ABF1099DCE0}"/>
                </a:ext>
              </a:extLst>
            </p:cNvPr>
            <p:cNvGrpSpPr/>
            <p:nvPr/>
          </p:nvGrpSpPr>
          <p:grpSpPr>
            <a:xfrm>
              <a:off x="1565515" y="2137821"/>
              <a:ext cx="1464716" cy="481881"/>
              <a:chOff x="3067744" y="4920210"/>
              <a:chExt cx="1464716" cy="4818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Rectangle 62">
                    <a:extLst>
                      <a:ext uri="{FF2B5EF4-FFF2-40B4-BE49-F238E27FC236}">
                        <a16:creationId xmlns:a16="http://schemas.microsoft.com/office/drawing/2014/main" id="{5EAF9E34-F782-E227-9FF5-4BD4FB17B9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4221" y="4920210"/>
                    <a:ext cx="488239" cy="481881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 anchorCtr="1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et-EE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7" name="Rectangle 62">
                    <a:extLst>
                      <a:ext uri="{FF2B5EF4-FFF2-40B4-BE49-F238E27FC236}">
                        <a16:creationId xmlns:a16="http://schemas.microsoft.com/office/drawing/2014/main" id="{5EAF9E34-F782-E227-9FF5-4BD4FB17B9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044221" y="4920210"/>
                    <a:ext cx="488239" cy="48188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250"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Rectangle 63">
                    <a:extLst>
                      <a:ext uri="{FF2B5EF4-FFF2-40B4-BE49-F238E27FC236}">
                        <a16:creationId xmlns:a16="http://schemas.microsoft.com/office/drawing/2014/main" id="{317084E7-86D7-7819-CF44-5196351B36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55983" y="4920210"/>
                    <a:ext cx="488239" cy="481881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 anchorCtr="1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et-EE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8" name="Rectangle 63">
                    <a:extLst>
                      <a:ext uri="{FF2B5EF4-FFF2-40B4-BE49-F238E27FC236}">
                        <a16:creationId xmlns:a16="http://schemas.microsoft.com/office/drawing/2014/main" id="{317084E7-86D7-7819-CF44-5196351B366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555983" y="4920210"/>
                    <a:ext cx="488239" cy="481881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250"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Rectangle 64">
                    <a:extLst>
                      <a:ext uri="{FF2B5EF4-FFF2-40B4-BE49-F238E27FC236}">
                        <a16:creationId xmlns:a16="http://schemas.microsoft.com/office/drawing/2014/main" id="{D42F601D-2510-C196-D2D0-AAA54203A3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7744" y="4920210"/>
                    <a:ext cx="488239" cy="481881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 anchorCtr="1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t-EE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t-EE" sz="2000" b="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et-EE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9" name="Rectangle 64">
                    <a:extLst>
                      <a:ext uri="{FF2B5EF4-FFF2-40B4-BE49-F238E27FC236}">
                        <a16:creationId xmlns:a16="http://schemas.microsoft.com/office/drawing/2014/main" id="{D42F601D-2510-C196-D2D0-AAA54203A35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067744" y="4920210"/>
                    <a:ext cx="488239" cy="481881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0" name="Line 65">
                <a:extLst>
                  <a:ext uri="{FF2B5EF4-FFF2-40B4-BE49-F238E27FC236}">
                    <a16:creationId xmlns:a16="http://schemas.microsoft.com/office/drawing/2014/main" id="{1CD97A29-A294-F3AF-C956-EFDA98BBD5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14647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1" name="Line 69">
                <a:extLst>
                  <a:ext uri="{FF2B5EF4-FFF2-40B4-BE49-F238E27FC236}">
                    <a16:creationId xmlns:a16="http://schemas.microsoft.com/office/drawing/2014/main" id="{2EB11A82-5141-87A3-2500-C53A7285FA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7744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2" name="Line 70">
                <a:extLst>
                  <a:ext uri="{FF2B5EF4-FFF2-40B4-BE49-F238E27FC236}">
                    <a16:creationId xmlns:a16="http://schemas.microsoft.com/office/drawing/2014/main" id="{B76D33ED-70D0-B483-0051-ED1FAEF30C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5983" y="4920210"/>
                <a:ext cx="0" cy="48188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3" name="Line 71">
                <a:extLst>
                  <a:ext uri="{FF2B5EF4-FFF2-40B4-BE49-F238E27FC236}">
                    <a16:creationId xmlns:a16="http://schemas.microsoft.com/office/drawing/2014/main" id="{67D8AFDB-DB2A-FCFF-B185-387C2068FC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4221" y="4920210"/>
                <a:ext cx="0" cy="48188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4" name="Line 72">
                <a:extLst>
                  <a:ext uri="{FF2B5EF4-FFF2-40B4-BE49-F238E27FC236}">
                    <a16:creationId xmlns:a16="http://schemas.microsoft.com/office/drawing/2014/main" id="{41C11CEB-BABC-BD10-781C-2552CAEC18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460" y="4920210"/>
                <a:ext cx="0" cy="48188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06" name="Line 65">
              <a:extLst>
                <a:ext uri="{FF2B5EF4-FFF2-40B4-BE49-F238E27FC236}">
                  <a16:creationId xmlns:a16="http://schemas.microsoft.com/office/drawing/2014/main" id="{68909476-B0E1-6228-43D9-E1E72BC19B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547" y="2619702"/>
              <a:ext cx="14647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A49F90C1-9EF0-E88E-58EF-F9E3EF5E113D}"/>
                  </a:ext>
                </a:extLst>
              </p:cNvPr>
              <p:cNvSpPr txBox="1"/>
              <p:nvPr/>
            </p:nvSpPr>
            <p:spPr>
              <a:xfrm>
                <a:off x="5769033" y="5530112"/>
                <a:ext cx="22501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频域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数字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图像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A49F90C1-9EF0-E88E-58EF-F9E3EF5E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033" y="5530112"/>
                <a:ext cx="2250168" cy="400110"/>
              </a:xfrm>
              <a:prstGeom prst="rect">
                <a:avLst/>
              </a:prstGeom>
              <a:blipFill>
                <a:blip r:embed="rId20"/>
                <a:stretch>
                  <a:fillRect l="-2710" t="-10606" r="-1355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F238E565-C4C3-0F9D-3D66-7A968BA59998}"/>
              </a:ext>
            </a:extLst>
          </p:cNvPr>
          <p:cNvCxnSpPr>
            <a:cxnSpLocks/>
          </p:cNvCxnSpPr>
          <p:nvPr/>
        </p:nvCxnSpPr>
        <p:spPr>
          <a:xfrm>
            <a:off x="5827013" y="4140434"/>
            <a:ext cx="0" cy="1254509"/>
          </a:xfrm>
          <a:prstGeom prst="line">
            <a:avLst/>
          </a:prstGeom>
          <a:ln w="254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0886189D-9A1B-E2B2-51D3-B6715C0CB230}"/>
              </a:ext>
            </a:extLst>
          </p:cNvPr>
          <p:cNvCxnSpPr>
            <a:cxnSpLocks/>
          </p:cNvCxnSpPr>
          <p:nvPr/>
        </p:nvCxnSpPr>
        <p:spPr>
          <a:xfrm>
            <a:off x="7299582" y="4143309"/>
            <a:ext cx="0" cy="1349072"/>
          </a:xfrm>
          <a:prstGeom prst="line">
            <a:avLst/>
          </a:prstGeom>
          <a:ln w="254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EF8CADD9-7681-5276-DA0B-B3C4A9484961}"/>
              </a:ext>
            </a:extLst>
          </p:cNvPr>
          <p:cNvSpPr txBox="1"/>
          <p:nvPr/>
        </p:nvSpPr>
        <p:spPr>
          <a:xfrm>
            <a:off x="3896695" y="438390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E82A8459-849A-55F0-0E73-C0A13EB987DE}"/>
              </a:ext>
            </a:extLst>
          </p:cNvPr>
          <p:cNvSpPr txBox="1"/>
          <p:nvPr/>
        </p:nvSpPr>
        <p:spPr>
          <a:xfrm>
            <a:off x="8760484" y="438390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4ACF7C15-3ADA-3C87-5ABE-323F933CD548}"/>
                  </a:ext>
                </a:extLst>
              </p:cNvPr>
              <p:cNvSpPr txBox="1"/>
              <p:nvPr/>
            </p:nvSpPr>
            <p:spPr>
              <a:xfrm>
                <a:off x="5839031" y="4916723"/>
                <a:ext cx="1457450" cy="526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一个周期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 i="0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altLang="zh-CN" sz="2000" i="1" dirty="0" err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T</m:t>
                        </m:r>
                      </m:den>
                    </m:f>
                  </m:oMath>
                </a14:m>
                <a:endPara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4ACF7C15-3ADA-3C87-5ABE-323F933CD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031" y="4916723"/>
                <a:ext cx="1457450" cy="526939"/>
              </a:xfrm>
              <a:prstGeom prst="rect">
                <a:avLst/>
              </a:prstGeom>
              <a:blipFill>
                <a:blip r:embed="rId21"/>
                <a:stretch>
                  <a:fillRect l="-4603"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矩形 128">
            <a:extLst>
              <a:ext uri="{FF2B5EF4-FFF2-40B4-BE49-F238E27FC236}">
                <a16:creationId xmlns:a16="http://schemas.microsoft.com/office/drawing/2014/main" id="{D2CD611D-A18D-C942-BFED-ACBE9BAAFA3B}"/>
              </a:ext>
            </a:extLst>
          </p:cNvPr>
          <p:cNvSpPr/>
          <p:nvPr/>
        </p:nvSpPr>
        <p:spPr>
          <a:xfrm>
            <a:off x="454744" y="6117192"/>
            <a:ext cx="84455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注意：空间域像素与频域像素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不是一一对应</a:t>
            </a:r>
            <a:r>
              <a:rPr kumimoji="1" lang="zh-CN" altLang="en-US" sz="28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关系！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b="1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b="1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0" name="弧形 129">
            <a:extLst>
              <a:ext uri="{FF2B5EF4-FFF2-40B4-BE49-F238E27FC236}">
                <a16:creationId xmlns:a16="http://schemas.microsoft.com/office/drawing/2014/main" id="{D3E4259D-3FAB-2260-0485-E404EDBC0CD4}"/>
              </a:ext>
            </a:extLst>
          </p:cNvPr>
          <p:cNvSpPr/>
          <p:nvPr/>
        </p:nvSpPr>
        <p:spPr>
          <a:xfrm>
            <a:off x="384416" y="3623551"/>
            <a:ext cx="5813443" cy="2167144"/>
          </a:xfrm>
          <a:prstGeom prst="arc">
            <a:avLst>
              <a:gd name="adj1" fmla="val 11378080"/>
              <a:gd name="adj2" fmla="val 21140200"/>
            </a:avLst>
          </a:prstGeom>
          <a:ln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弧形 131">
            <a:extLst>
              <a:ext uri="{FF2B5EF4-FFF2-40B4-BE49-F238E27FC236}">
                <a16:creationId xmlns:a16="http://schemas.microsoft.com/office/drawing/2014/main" id="{07CDF787-E99A-E912-5317-0AA8545DE655}"/>
              </a:ext>
            </a:extLst>
          </p:cNvPr>
          <p:cNvSpPr/>
          <p:nvPr/>
        </p:nvSpPr>
        <p:spPr>
          <a:xfrm>
            <a:off x="877822" y="3623551"/>
            <a:ext cx="5813443" cy="2167144"/>
          </a:xfrm>
          <a:prstGeom prst="arc">
            <a:avLst>
              <a:gd name="adj1" fmla="val 11378080"/>
              <a:gd name="adj2" fmla="val 21140200"/>
            </a:avLst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弧形 132">
            <a:extLst>
              <a:ext uri="{FF2B5EF4-FFF2-40B4-BE49-F238E27FC236}">
                <a16:creationId xmlns:a16="http://schemas.microsoft.com/office/drawing/2014/main" id="{DEDF97B8-3C3B-2576-D08C-3B64BC2DE36E}"/>
              </a:ext>
            </a:extLst>
          </p:cNvPr>
          <p:cNvSpPr/>
          <p:nvPr/>
        </p:nvSpPr>
        <p:spPr>
          <a:xfrm>
            <a:off x="1390597" y="3635760"/>
            <a:ext cx="5813443" cy="2167144"/>
          </a:xfrm>
          <a:prstGeom prst="arc">
            <a:avLst>
              <a:gd name="adj1" fmla="val 11378080"/>
              <a:gd name="adj2" fmla="val 21108815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弧形 133">
            <a:extLst>
              <a:ext uri="{FF2B5EF4-FFF2-40B4-BE49-F238E27FC236}">
                <a16:creationId xmlns:a16="http://schemas.microsoft.com/office/drawing/2014/main" id="{113BEFAD-4642-4B6E-9446-1B85620D4CF4}"/>
              </a:ext>
            </a:extLst>
          </p:cNvPr>
          <p:cNvSpPr/>
          <p:nvPr/>
        </p:nvSpPr>
        <p:spPr>
          <a:xfrm>
            <a:off x="893744" y="3547841"/>
            <a:ext cx="5299795" cy="2382381"/>
          </a:xfrm>
          <a:prstGeom prst="arc">
            <a:avLst>
              <a:gd name="adj1" fmla="val 11459508"/>
              <a:gd name="adj2" fmla="val 21051063"/>
            </a:avLst>
          </a:prstGeom>
          <a:ln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弧形 134">
            <a:extLst>
              <a:ext uri="{FF2B5EF4-FFF2-40B4-BE49-F238E27FC236}">
                <a16:creationId xmlns:a16="http://schemas.microsoft.com/office/drawing/2014/main" id="{DF2B48F6-A492-C425-73EE-D1416007FAF3}"/>
              </a:ext>
            </a:extLst>
          </p:cNvPr>
          <p:cNvSpPr/>
          <p:nvPr/>
        </p:nvSpPr>
        <p:spPr>
          <a:xfrm>
            <a:off x="1369516" y="3558596"/>
            <a:ext cx="5299795" cy="2382381"/>
          </a:xfrm>
          <a:prstGeom prst="arc">
            <a:avLst>
              <a:gd name="adj1" fmla="val 11459508"/>
              <a:gd name="adj2" fmla="val 21051063"/>
            </a:avLst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弧形 136">
            <a:extLst>
              <a:ext uri="{FF2B5EF4-FFF2-40B4-BE49-F238E27FC236}">
                <a16:creationId xmlns:a16="http://schemas.microsoft.com/office/drawing/2014/main" id="{E9EAF477-7158-D015-F7FE-A0FD0778A8B2}"/>
              </a:ext>
            </a:extLst>
          </p:cNvPr>
          <p:cNvSpPr/>
          <p:nvPr/>
        </p:nvSpPr>
        <p:spPr>
          <a:xfrm>
            <a:off x="1326668" y="3569302"/>
            <a:ext cx="4904528" cy="2497086"/>
          </a:xfrm>
          <a:prstGeom prst="arc">
            <a:avLst>
              <a:gd name="adj1" fmla="val 11578253"/>
              <a:gd name="adj2" fmla="val 20892094"/>
            </a:avLst>
          </a:prstGeom>
          <a:ln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弧形 140">
            <a:extLst>
              <a:ext uri="{FF2B5EF4-FFF2-40B4-BE49-F238E27FC236}">
                <a16:creationId xmlns:a16="http://schemas.microsoft.com/office/drawing/2014/main" id="{16DFB351-B927-AC64-A044-E506D434E78A}"/>
              </a:ext>
            </a:extLst>
          </p:cNvPr>
          <p:cNvSpPr/>
          <p:nvPr/>
        </p:nvSpPr>
        <p:spPr>
          <a:xfrm>
            <a:off x="815696" y="3505907"/>
            <a:ext cx="6388343" cy="2560480"/>
          </a:xfrm>
          <a:prstGeom prst="arc">
            <a:avLst>
              <a:gd name="adj1" fmla="val 11378080"/>
              <a:gd name="adj2" fmla="val 21079289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弧形 141">
            <a:extLst>
              <a:ext uri="{FF2B5EF4-FFF2-40B4-BE49-F238E27FC236}">
                <a16:creationId xmlns:a16="http://schemas.microsoft.com/office/drawing/2014/main" id="{F5F168DC-2BEE-4CF0-D601-BEA29CDC7C2E}"/>
              </a:ext>
            </a:extLst>
          </p:cNvPr>
          <p:cNvSpPr/>
          <p:nvPr/>
        </p:nvSpPr>
        <p:spPr>
          <a:xfrm>
            <a:off x="358912" y="3493718"/>
            <a:ext cx="6853502" cy="2560480"/>
          </a:xfrm>
          <a:prstGeom prst="arc">
            <a:avLst>
              <a:gd name="adj1" fmla="val 11378080"/>
              <a:gd name="adj2" fmla="val 21117999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弧形 142">
            <a:extLst>
              <a:ext uri="{FF2B5EF4-FFF2-40B4-BE49-F238E27FC236}">
                <a16:creationId xmlns:a16="http://schemas.microsoft.com/office/drawing/2014/main" id="{60815E6B-02BF-EF6C-A455-50E672F3CC15}"/>
              </a:ext>
            </a:extLst>
          </p:cNvPr>
          <p:cNvSpPr/>
          <p:nvPr/>
        </p:nvSpPr>
        <p:spPr>
          <a:xfrm>
            <a:off x="339120" y="3514590"/>
            <a:ext cx="6388343" cy="2560480"/>
          </a:xfrm>
          <a:prstGeom prst="arc">
            <a:avLst>
              <a:gd name="adj1" fmla="val 11421971"/>
              <a:gd name="adj2" fmla="val 21079289"/>
            </a:avLst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03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 animBg="1"/>
      <p:bldP spid="130" grpId="1" animBg="1"/>
      <p:bldP spid="132" grpId="0" animBg="1"/>
      <p:bldP spid="132" grpId="1" animBg="1"/>
      <p:bldP spid="133" grpId="0" animBg="1"/>
      <p:bldP spid="134" grpId="0" animBg="1"/>
      <p:bldP spid="134" grpId="1" animBg="1"/>
      <p:bldP spid="135" grpId="0" animBg="1"/>
      <p:bldP spid="135" grpId="1" animBg="1"/>
      <p:bldP spid="137" grpId="0" animBg="1"/>
      <p:bldP spid="137" grpId="1" animBg="1"/>
      <p:bldP spid="141" grpId="0" animBg="1"/>
      <p:bldP spid="142" grpId="0" animBg="1"/>
      <p:bldP spid="143" grpId="0" animBg="1"/>
      <p:bldP spid="143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362585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单变量离散傅立叶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4326890" y="466926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of one variable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" y="1642110"/>
            <a:ext cx="3924300" cy="3314700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>
            <a:off x="4326890" y="3763010"/>
            <a:ext cx="489585" cy="478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60680" y="4700905"/>
            <a:ext cx="1249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频率域</a:t>
            </a:r>
            <a:endParaRPr lang="zh-CN" altLang="en-US" sz="28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345" y="1756410"/>
            <a:ext cx="4165600" cy="30861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611245" y="3195955"/>
            <a:ext cx="1706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  <a:latin typeface="Cambria Math" charset="0"/>
                <a:ea typeface="宋体" charset="0"/>
                <a:cs typeface="Cambria Math" charset="0"/>
                <a:sym typeface="+mn-ea"/>
              </a:rPr>
              <a:t>采样离散化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950595" y="5099050"/>
            <a:ext cx="7880950" cy="815975"/>
            <a:chOff x="3707" y="7898"/>
            <a:chExt cx="13137" cy="1360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07" y="8038"/>
              <a:ext cx="1100" cy="840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7" y="7898"/>
              <a:ext cx="3600" cy="1360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 flipH="1">
              <a:off x="7660" y="8104"/>
              <a:ext cx="120" cy="5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Times New Roman Regular" panose="02020503050405090304" charset="0"/>
                  <a:cs typeface="Times New Roman Regular" panose="02020503050405090304" charset="0"/>
                </a:rPr>
                <a:t>0</a:t>
              </a: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75" y="7956"/>
              <a:ext cx="8469" cy="1022"/>
            </a:xfrm>
            <a:prstGeom prst="rect">
              <a:avLst/>
            </a:prstGeom>
          </p:spPr>
        </p:pic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2215" y="5818505"/>
            <a:ext cx="7395845" cy="76136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24815" y="1437640"/>
            <a:ext cx="844550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例子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1464345" y="3168761"/>
            <a:ext cx="63296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40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二变量的离散傅立叶变换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3992608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二维变量离散傅立叶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4360642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of two variable</a:t>
            </a:r>
          </a:p>
        </p:txBody>
      </p:sp>
      <p:sp>
        <p:nvSpPr>
          <p:cNvPr id="7" name="矩形 6"/>
          <p:cNvSpPr/>
          <p:nvPr/>
        </p:nvSpPr>
        <p:spPr>
          <a:xfrm>
            <a:off x="502920" y="1437640"/>
            <a:ext cx="8445500" cy="310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二维变量的离散傅立叶变换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二维变量的离散傅立叶逆变换</a:t>
            </a: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50" y="2063115"/>
            <a:ext cx="5270500" cy="1104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535" y="4331970"/>
            <a:ext cx="6223635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3992608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二维变量离散傅立叶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4360642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of two variable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0158412-7DC4-AE48-A5B2-B0BDAD83AB42}"/>
              </a:ext>
            </a:extLst>
          </p:cNvPr>
          <p:cNvSpPr/>
          <p:nvPr/>
        </p:nvSpPr>
        <p:spPr>
          <a:xfrm>
            <a:off x="3792700" y="5310406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细节较丰富图像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A5D082-4B90-EC19-2A2F-57902F295812}"/>
              </a:ext>
            </a:extLst>
          </p:cNvPr>
          <p:cNvSpPr/>
          <p:nvPr/>
        </p:nvSpPr>
        <p:spPr>
          <a:xfrm>
            <a:off x="3731786" y="3002861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灰度较平坦图像 </a:t>
            </a:r>
          </a:p>
        </p:txBody>
      </p:sp>
      <p:graphicFrame>
        <p:nvGraphicFramePr>
          <p:cNvPr id="11" name="Object 11">
            <a:extLst>
              <a:ext uri="{FF2B5EF4-FFF2-40B4-BE49-F238E27FC236}">
                <a16:creationId xmlns:a16="http://schemas.microsoft.com/office/drawing/2014/main" id="{EA2E5706-B6C3-FA1C-BBBD-F9CC3693BA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893831"/>
              </p:ext>
            </p:extLst>
          </p:nvPr>
        </p:nvGraphicFramePr>
        <p:xfrm>
          <a:off x="4322262" y="2510786"/>
          <a:ext cx="3714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371160" imgH="495360" progId="Equation.Ribbit">
                  <p:embed/>
                </p:oleObj>
              </mc:Choice>
              <mc:Fallback>
                <p:oleObj name="Formula" r:id="rId4" imgW="371160" imgH="495360" progId="Equation.Ribbit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2262" y="2510786"/>
                        <a:ext cx="371475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4">
            <a:extLst>
              <a:ext uri="{FF2B5EF4-FFF2-40B4-BE49-F238E27FC236}">
                <a16:creationId xmlns:a16="http://schemas.microsoft.com/office/drawing/2014/main" id="{ECD436AC-5221-79C3-AD9C-DB76224095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823953"/>
              </p:ext>
            </p:extLst>
          </p:nvPr>
        </p:nvGraphicFramePr>
        <p:xfrm>
          <a:off x="4322262" y="4895211"/>
          <a:ext cx="3714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371160" imgH="495360" progId="Equation.Ribbit">
                  <p:embed/>
                </p:oleObj>
              </mc:Choice>
              <mc:Fallback>
                <p:oleObj name="Formula" r:id="rId4" imgW="371160" imgH="495360" progId="Equation.Ribbit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2262" y="4895211"/>
                        <a:ext cx="371475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5" descr="D:\MATLAB WORK\DIP\Images\face.bmp">
            <a:extLst>
              <a:ext uri="{FF2B5EF4-FFF2-40B4-BE49-F238E27FC236}">
                <a16:creationId xmlns:a16="http://schemas.microsoft.com/office/drawing/2014/main" id="{D184D4F2-0751-21EB-A0F0-AF3D5FE2655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89" y="1424821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7" descr="D:\MATLAB WORK\DIP\Images\c4\face Fourier spectrum.bmp">
            <a:extLst>
              <a:ext uri="{FF2B5EF4-FFF2-40B4-BE49-F238E27FC236}">
                <a16:creationId xmlns:a16="http://schemas.microsoft.com/office/drawing/2014/main" id="{1436F20B-6D08-8908-A3FF-545FB26C500A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026" y="142049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8" descr="D:\MATLAB WORK\DIP\Images\crowded.bmp">
            <a:extLst>
              <a:ext uri="{FF2B5EF4-FFF2-40B4-BE49-F238E27FC236}">
                <a16:creationId xmlns:a16="http://schemas.microsoft.com/office/drawing/2014/main" id="{7F4C8D3A-B7C9-6171-41A1-87F4554C9D57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89" y="4020517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9" descr="D:\MATLAB WORK\DIP\Images\c4\crowded Fourier spectrum.bmp">
            <a:extLst>
              <a:ext uri="{FF2B5EF4-FFF2-40B4-BE49-F238E27FC236}">
                <a16:creationId xmlns:a16="http://schemas.microsoft.com/office/drawing/2014/main" id="{7834F22D-968A-11F3-B35E-D102FD74BE73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026" y="4020517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6340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744" y="4033025"/>
            <a:ext cx="8229720" cy="1268573"/>
          </a:xfrm>
        </p:spPr>
        <p:txBody>
          <a:bodyPr/>
          <a:lstStyle/>
          <a:p>
            <a:pPr lvl="0"/>
            <a:r>
              <a:rPr lang="zh-CN" altLang="en-US" sz="2600" dirty="0">
                <a:solidFill>
                  <a:srgbClr val="000000"/>
                </a:solidFill>
              </a:rPr>
              <a:t>图像转换到特征空间</a:t>
            </a:r>
            <a:r>
              <a:rPr lang="en-US" altLang="zh-CN" sz="2600" dirty="0">
                <a:solidFill>
                  <a:srgbClr val="000000"/>
                </a:solidFill>
              </a:rPr>
              <a:t>—</a:t>
            </a:r>
            <a:r>
              <a:rPr lang="zh-CN" altLang="en-US" sz="26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研究不同的域，以便能够更好地表示信号的特征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465998" y="2294579"/>
            <a:ext cx="213360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图像表示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908895" y="1614958"/>
            <a:ext cx="4858072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空域：像素的二维阵列（矩阵）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908895" y="2928866"/>
            <a:ext cx="583956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变换域：正交基张成的空间（特征空间）</a:t>
            </a:r>
          </a:p>
        </p:txBody>
      </p:sp>
      <p:sp>
        <p:nvSpPr>
          <p:cNvPr id="9" name="Left Brace 8"/>
          <p:cNvSpPr/>
          <p:nvPr/>
        </p:nvSpPr>
        <p:spPr bwMode="auto">
          <a:xfrm>
            <a:off x="2589964" y="1686966"/>
            <a:ext cx="306152" cy="1738446"/>
          </a:xfrm>
          <a:prstGeom prst="leftBrace">
            <a:avLst>
              <a:gd name="adj1" fmla="val 73896"/>
              <a:gd name="adj2" fmla="val 51061"/>
            </a:avLst>
          </a:prstGeom>
          <a:noFill/>
          <a:ln w="12700" cap="flat" cmpd="sng" algn="ctr">
            <a:solidFill>
              <a:srgbClr val="053E49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D8C6EF-D460-C712-7941-005F40016E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05BA0947-3F01-84BF-54AA-0CCD56FC5D70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</a:rPr>
              <a:t>背景知识</a:t>
            </a:r>
          </a:p>
        </p:txBody>
      </p:sp>
      <p:cxnSp>
        <p:nvCxnSpPr>
          <p:cNvPr id="11" name="直线连接符 4">
            <a:extLst>
              <a:ext uri="{FF2B5EF4-FFF2-40B4-BE49-F238E27FC236}">
                <a16:creationId xmlns:a16="http://schemas.microsoft.com/office/drawing/2014/main" id="{0FB004F1-29CE-C59A-8CA7-0EABBE01D8EA}"/>
              </a:ext>
            </a:extLst>
          </p:cNvPr>
          <p:cNvCxnSpPr/>
          <p:nvPr/>
        </p:nvCxnSpPr>
        <p:spPr>
          <a:xfrm>
            <a:off x="2393694" y="534680"/>
            <a:ext cx="1749288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63E60E12-7886-1EF5-37AF-6B65EC014BDB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0EA2531A-7E6C-8F37-5427-FCAAE0EB4A21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Background Knowledge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 txBox="1"/>
          <p:nvPr/>
        </p:nvSpPr>
        <p:spPr bwMode="auto">
          <a:xfrm>
            <a:off x="492565" y="1340768"/>
            <a:ext cx="8182297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57200" indent="-457200" algn="l" rtl="0" fontAlgn="base">
              <a:spcBef>
                <a:spcPct val="20000"/>
              </a:spcBef>
              <a:spcAft>
                <a:spcPct val="0"/>
              </a:spcAft>
              <a:buClr>
                <a:srgbClr val="053E49"/>
              </a:buClr>
              <a:buFont typeface="Wingdings 2" panose="05020102010507070707" pitchFamily="18" charset="2"/>
              <a:buChar char=""/>
              <a:defRPr sz="2400" kern="120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827405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235075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4338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 kern="120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53E49"/>
              </a:buClr>
              <a:buSzTx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傅里叶变换是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数学的棱镜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，将函数分解成不同的频率成分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53E49"/>
              </a:buClr>
              <a:buSzTx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频谱是信号在频域中的表示，通过频谱分析可知信号中存在的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频率成分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，以及各个频率成分的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振幅和相位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信息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53E49"/>
              </a:buClr>
              <a:buSzTx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通过频率成分来分析函数，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线性滤波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的重要概念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53E49"/>
              </a:buClr>
              <a:buSzTx/>
              <a:buFont typeface="Wingdings 2" panose="05020102010507070707" pitchFamily="18" charset="2"/>
              <a:buChar char=""/>
              <a:tabLst/>
              <a:defRPr/>
            </a:pP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pic>
        <p:nvPicPr>
          <p:cNvPr id="5" name="Picture 4" descr="junk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58" y="4463859"/>
            <a:ext cx="1800000" cy="2179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fourier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463859"/>
            <a:ext cx="1800000" cy="218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A2EA39D-4360-7765-6B19-DD6F83F277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66BF1564-8923-C57B-85B0-F13B2D89B87D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</a:rPr>
              <a:t>背景知识</a:t>
            </a:r>
          </a:p>
        </p:txBody>
      </p:sp>
      <p:cxnSp>
        <p:nvCxnSpPr>
          <p:cNvPr id="9" name="直线连接符 4">
            <a:extLst>
              <a:ext uri="{FF2B5EF4-FFF2-40B4-BE49-F238E27FC236}">
                <a16:creationId xmlns:a16="http://schemas.microsoft.com/office/drawing/2014/main" id="{4D978C9A-DBDF-3644-78B9-13D36A6475C8}"/>
              </a:ext>
            </a:extLst>
          </p:cNvPr>
          <p:cNvCxnSpPr/>
          <p:nvPr/>
        </p:nvCxnSpPr>
        <p:spPr>
          <a:xfrm>
            <a:off x="2393694" y="534680"/>
            <a:ext cx="1749288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5C33573-5EA7-8A49-2235-0BC19D00A8E3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7C1D98EF-689C-CE98-95C2-56D84BCB27A9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Background Knowledge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C0FA7AA-298B-1EBB-7187-9483C83DE4C3}"/>
              </a:ext>
            </a:extLst>
          </p:cNvPr>
          <p:cNvGrpSpPr/>
          <p:nvPr/>
        </p:nvGrpSpPr>
        <p:grpSpPr>
          <a:xfrm>
            <a:off x="977730" y="3594289"/>
            <a:ext cx="7789861" cy="3078376"/>
            <a:chOff x="1187624" y="1358067"/>
            <a:chExt cx="7789861" cy="3078376"/>
          </a:xfrm>
        </p:grpSpPr>
        <p:grpSp>
          <p:nvGrpSpPr>
            <p:cNvPr id="4" name="Group 17"/>
            <p:cNvGrpSpPr/>
            <p:nvPr/>
          </p:nvGrpSpPr>
          <p:grpSpPr bwMode="auto">
            <a:xfrm>
              <a:off x="1187624" y="2348880"/>
              <a:ext cx="3297238" cy="2057400"/>
              <a:chOff x="563" y="2769"/>
              <a:chExt cx="2077" cy="1296"/>
            </a:xfrm>
          </p:grpSpPr>
          <p:sp>
            <p:nvSpPr>
              <p:cNvPr id="5" name="Text Box 4"/>
              <p:cNvSpPr txBox="1">
                <a:spLocks noChangeArrowheads="1"/>
              </p:cNvSpPr>
              <p:nvPr/>
            </p:nvSpPr>
            <p:spPr bwMode="auto">
              <a:xfrm>
                <a:off x="563" y="2886"/>
                <a:ext cx="349" cy="11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Centaur" panose="02030504050205020304" pitchFamily="18" charset="0"/>
                    <a:ea typeface="楷体" panose="02010609060101010101" pitchFamily="49" charset="-122"/>
                    <a:cs typeface="+mn-cs"/>
                  </a:rPr>
                  <a:t>图像变换</a:t>
                </a:r>
              </a:p>
            </p:txBody>
          </p:sp>
          <p:sp>
            <p:nvSpPr>
              <p:cNvPr id="6" name="AutoShape 5"/>
              <p:cNvSpPr/>
              <p:nvPr/>
            </p:nvSpPr>
            <p:spPr bwMode="auto">
              <a:xfrm>
                <a:off x="1104" y="2918"/>
                <a:ext cx="144" cy="1056"/>
              </a:xfrm>
              <a:prstGeom prst="leftBrace">
                <a:avLst>
                  <a:gd name="adj1" fmla="val 61111"/>
                  <a:gd name="adj2" fmla="val 50000"/>
                </a:avLst>
              </a:prstGeom>
              <a:noFill/>
              <a:ln w="19050">
                <a:solidFill>
                  <a:srgbClr val="000099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entaur" panose="02030504050205020304" pitchFamily="18" charset="0"/>
                  <a:ea typeface="楷体" panose="02010609060101010101" pitchFamily="49" charset="-122"/>
                  <a:cs typeface="+mn-cs"/>
                </a:endParaRPr>
              </a:p>
            </p:txBody>
          </p:sp>
          <p:sp>
            <p:nvSpPr>
              <p:cNvPr id="7" name="Text Box 6"/>
              <p:cNvSpPr txBox="1">
                <a:spLocks noChangeArrowheads="1"/>
              </p:cNvSpPr>
              <p:nvPr/>
            </p:nvSpPr>
            <p:spPr bwMode="auto">
              <a:xfrm>
                <a:off x="1296" y="2769"/>
                <a:ext cx="115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Centaur" panose="02030504050205020304" pitchFamily="18" charset="0"/>
                    <a:ea typeface="楷体" panose="02010609060101010101" pitchFamily="49" charset="-122"/>
                    <a:cs typeface="+mn-cs"/>
                  </a:rPr>
                  <a:t>可分离变换</a:t>
                </a:r>
              </a:p>
            </p:txBody>
          </p:sp>
          <p:sp>
            <p:nvSpPr>
              <p:cNvPr id="8" name="Text Box 7"/>
              <p:cNvSpPr txBox="1">
                <a:spLocks noChangeArrowheads="1"/>
              </p:cNvSpPr>
              <p:nvPr/>
            </p:nvSpPr>
            <p:spPr bwMode="auto">
              <a:xfrm>
                <a:off x="1296" y="3777"/>
                <a:ext cx="13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Centaur" panose="02030504050205020304" pitchFamily="18" charset="0"/>
                    <a:ea typeface="楷体" panose="02010609060101010101" pitchFamily="49" charset="-122"/>
                    <a:cs typeface="+mn-cs"/>
                  </a:rPr>
                  <a:t>统计变换</a:t>
                </a:r>
              </a:p>
            </p:txBody>
          </p:sp>
        </p:grpSp>
        <p:grpSp>
          <p:nvGrpSpPr>
            <p:cNvPr id="9" name="Group 19"/>
            <p:cNvGrpSpPr/>
            <p:nvPr/>
          </p:nvGrpSpPr>
          <p:grpSpPr bwMode="auto">
            <a:xfrm>
              <a:off x="4178473" y="1412257"/>
              <a:ext cx="4622800" cy="2473326"/>
              <a:chOff x="2448" y="2193"/>
              <a:chExt cx="2912" cy="1558"/>
            </a:xfrm>
          </p:grpSpPr>
          <p:sp>
            <p:nvSpPr>
              <p:cNvPr id="10" name="AutoShape 8"/>
              <p:cNvSpPr/>
              <p:nvPr/>
            </p:nvSpPr>
            <p:spPr bwMode="auto">
              <a:xfrm>
                <a:off x="2448" y="2193"/>
                <a:ext cx="193" cy="1481"/>
              </a:xfrm>
              <a:prstGeom prst="leftBrace">
                <a:avLst>
                  <a:gd name="adj1" fmla="val 49683"/>
                  <a:gd name="adj2" fmla="val 50000"/>
                </a:avLst>
              </a:prstGeom>
              <a:noFill/>
              <a:ln w="19050">
                <a:solidFill>
                  <a:srgbClr val="000099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entaur" panose="02030504050205020304" pitchFamily="18" charset="0"/>
                  <a:ea typeface="楷体" panose="02010609060101010101" pitchFamily="49" charset="-122"/>
                  <a:cs typeface="+mn-cs"/>
                </a:endParaRPr>
              </a:p>
            </p:txBody>
          </p:sp>
          <p:sp>
            <p:nvSpPr>
              <p:cNvPr id="11" name="Text Box 9"/>
              <p:cNvSpPr txBox="1">
                <a:spLocks noChangeArrowheads="1"/>
              </p:cNvSpPr>
              <p:nvPr/>
            </p:nvSpPr>
            <p:spPr bwMode="auto">
              <a:xfrm>
                <a:off x="2769" y="2193"/>
                <a:ext cx="249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entaur" panose="02030504050205020304" pitchFamily="18" charset="0"/>
                    <a:ea typeface="楷体" panose="02010609060101010101" pitchFamily="49" charset="-122"/>
                    <a:cs typeface="+mn-cs"/>
                  </a:rPr>
                  <a:t>Fourier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entaur" panose="02030504050205020304" pitchFamily="18" charset="0"/>
                    <a:ea typeface="楷体" panose="02010609060101010101" pitchFamily="49" charset="-122"/>
                    <a:cs typeface="+mn-cs"/>
                  </a:rPr>
                  <a:t>变换（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entaur" panose="02030504050205020304" pitchFamily="18" charset="0"/>
                    <a:ea typeface="楷体" panose="02010609060101010101" pitchFamily="49" charset="-122"/>
                    <a:cs typeface="+mn-cs"/>
                  </a:rPr>
                  <a:t>DFT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entaur" panose="02030504050205020304" pitchFamily="18" charset="0"/>
                    <a:ea typeface="楷体" panose="02010609060101010101" pitchFamily="49" charset="-122"/>
                    <a:cs typeface="+mn-cs"/>
                  </a:rPr>
                  <a:t>）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entaur" panose="02030504050205020304" pitchFamily="18" charset="0"/>
                  <a:ea typeface="楷体" panose="02010609060101010101" pitchFamily="49" charset="-122"/>
                  <a:cs typeface="+mn-cs"/>
                </a:endParaRPr>
              </a:p>
            </p:txBody>
          </p:sp>
          <p:sp>
            <p:nvSpPr>
              <p:cNvPr id="12" name="Text Box 10"/>
              <p:cNvSpPr txBox="1">
                <a:spLocks noChangeArrowheads="1"/>
              </p:cNvSpPr>
              <p:nvPr/>
            </p:nvSpPr>
            <p:spPr bwMode="auto">
              <a:xfrm>
                <a:off x="2769" y="2603"/>
                <a:ext cx="2112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entaur" panose="02030504050205020304" pitchFamily="18" charset="0"/>
                    <a:ea typeface="楷体" panose="02010609060101010101" pitchFamily="49" charset="-122"/>
                    <a:cs typeface="+mn-cs"/>
                  </a:rPr>
                  <a:t>离散余弦变换（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entaur" panose="02030504050205020304" pitchFamily="18" charset="0"/>
                    <a:ea typeface="楷体" panose="02010609060101010101" pitchFamily="49" charset="-122"/>
                    <a:cs typeface="+mn-cs"/>
                  </a:rPr>
                  <a:t>DCT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entaur" panose="02030504050205020304" pitchFamily="18" charset="0"/>
                    <a:ea typeface="楷体" panose="02010609060101010101" pitchFamily="49" charset="-122"/>
                    <a:cs typeface="+mn-cs"/>
                  </a:rPr>
                  <a:t>）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entaur" panose="02030504050205020304" pitchFamily="18" charset="0"/>
                  <a:ea typeface="楷体" panose="02010609060101010101" pitchFamily="49" charset="-122"/>
                  <a:cs typeface="+mn-cs"/>
                </a:endParaRPr>
              </a:p>
            </p:txBody>
          </p:sp>
          <p:sp>
            <p:nvSpPr>
              <p:cNvPr id="13" name="Text Box 11"/>
              <p:cNvSpPr txBox="1">
                <a:spLocks noChangeArrowheads="1"/>
              </p:cNvSpPr>
              <p:nvPr/>
            </p:nvSpPr>
            <p:spPr bwMode="auto">
              <a:xfrm>
                <a:off x="2769" y="3054"/>
                <a:ext cx="2177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entaur" panose="02030504050205020304" pitchFamily="18" charset="0"/>
                    <a:ea typeface="楷体" panose="02010609060101010101" pitchFamily="49" charset="-122"/>
                    <a:cs typeface="+mn-cs"/>
                  </a:rPr>
                  <a:t>沃尔什变换（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entaur" panose="02030504050205020304" pitchFamily="18" charset="0"/>
                    <a:ea typeface="楷体" panose="02010609060101010101" pitchFamily="49" charset="-122"/>
                    <a:cs typeface="+mn-cs"/>
                  </a:rPr>
                  <a:t>WHT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entaur" panose="02030504050205020304" pitchFamily="18" charset="0"/>
                    <a:ea typeface="楷体" panose="02010609060101010101" pitchFamily="49" charset="-122"/>
                    <a:cs typeface="+mn-cs"/>
                  </a:rPr>
                  <a:t>）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entaur" panose="02030504050205020304" pitchFamily="18" charset="0"/>
                  <a:ea typeface="楷体" panose="02010609060101010101" pitchFamily="49" charset="-122"/>
                  <a:cs typeface="+mn-cs"/>
                </a:endParaRPr>
              </a:p>
            </p:txBody>
          </p:sp>
          <p:sp>
            <p:nvSpPr>
              <p:cNvPr id="15" name="Text Box 13"/>
              <p:cNvSpPr txBox="1">
                <a:spLocks noChangeArrowheads="1"/>
              </p:cNvSpPr>
              <p:nvPr/>
            </p:nvSpPr>
            <p:spPr bwMode="auto">
              <a:xfrm>
                <a:off x="2769" y="3460"/>
                <a:ext cx="2591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entaur" panose="02030504050205020304" pitchFamily="18" charset="0"/>
                    <a:ea typeface="楷体" panose="02010609060101010101" pitchFamily="49" charset="-122"/>
                    <a:cs typeface="+mn-cs"/>
                  </a:rPr>
                  <a:t>小波变换（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entaur" panose="02030504050205020304" pitchFamily="18" charset="0"/>
                    <a:ea typeface="楷体" panose="02010609060101010101" pitchFamily="49" charset="-122"/>
                    <a:cs typeface="+mn-cs"/>
                  </a:rPr>
                  <a:t>Wavelet Transform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entaur" panose="02030504050205020304" pitchFamily="18" charset="0"/>
                    <a:ea typeface="楷体" panose="02010609060101010101" pitchFamily="49" charset="-122"/>
                    <a:cs typeface="+mn-cs"/>
                  </a:rPr>
                  <a:t>）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entaur" panose="02030504050205020304" pitchFamily="18" charset="0"/>
                  <a:ea typeface="楷体" panose="02010609060101010101" pitchFamily="49" charset="-122"/>
                  <a:cs typeface="+mn-cs"/>
                </a:endParaRPr>
              </a:p>
            </p:txBody>
          </p:sp>
        </p:grpSp>
        <p:grpSp>
          <p:nvGrpSpPr>
            <p:cNvPr id="16" name="Group 23"/>
            <p:cNvGrpSpPr/>
            <p:nvPr/>
          </p:nvGrpSpPr>
          <p:grpSpPr bwMode="auto">
            <a:xfrm>
              <a:off x="3856211" y="3979243"/>
              <a:ext cx="5121274" cy="457200"/>
              <a:chOff x="2245" y="3641"/>
              <a:chExt cx="3226" cy="288"/>
            </a:xfrm>
          </p:grpSpPr>
          <p:sp>
            <p:nvSpPr>
              <p:cNvPr id="17" name="Text Box 15"/>
              <p:cNvSpPr txBox="1">
                <a:spLocks noChangeArrowheads="1"/>
              </p:cNvSpPr>
              <p:nvPr/>
            </p:nvSpPr>
            <p:spPr bwMode="auto">
              <a:xfrm>
                <a:off x="2880" y="3641"/>
                <a:ext cx="259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entaur" panose="02030504050205020304" pitchFamily="18" charset="0"/>
                    <a:ea typeface="楷体" panose="02010609060101010101" pitchFamily="49" charset="-122"/>
                    <a:cs typeface="+mn-cs"/>
                  </a:rPr>
                  <a:t>Hotelling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entaur" panose="02030504050205020304" pitchFamily="18" charset="0"/>
                    <a:ea typeface="楷体" panose="02010609060101010101" pitchFamily="49" charset="-122"/>
                    <a:cs typeface="+mn-cs"/>
                  </a:rPr>
                  <a:t>（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entaur" panose="02030504050205020304" pitchFamily="18" charset="0"/>
                    <a:ea typeface="楷体" panose="02010609060101010101" pitchFamily="49" charset="-122"/>
                    <a:cs typeface="+mn-cs"/>
                  </a:rPr>
                  <a:t>KL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entaur" panose="02030504050205020304" pitchFamily="18" charset="0"/>
                    <a:ea typeface="楷体" panose="02010609060101010101" pitchFamily="49" charset="-122"/>
                    <a:cs typeface="+mn-cs"/>
                  </a:rPr>
                  <a:t>变换）</a:t>
                </a:r>
              </a:p>
            </p:txBody>
          </p:sp>
          <p:sp>
            <p:nvSpPr>
              <p:cNvPr id="18" name="Line 22"/>
              <p:cNvSpPr>
                <a:spLocks noChangeShapeType="1"/>
              </p:cNvSpPr>
              <p:nvPr/>
            </p:nvSpPr>
            <p:spPr bwMode="auto">
              <a:xfrm>
                <a:off x="2245" y="3793"/>
                <a:ext cx="590" cy="0"/>
              </a:xfrm>
              <a:prstGeom prst="line">
                <a:avLst/>
              </a:prstGeom>
              <a:noFill/>
              <a:ln w="19050">
                <a:solidFill>
                  <a:srgbClr val="000099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aur" panose="02030504050205020304" pitchFamily="18" charset="0"/>
                  <a:ea typeface="楷体" panose="02010609060101010101" pitchFamily="49" charset="-122"/>
                  <a:cs typeface="+mn-cs"/>
                </a:endParaRPr>
              </a:p>
            </p:txBody>
          </p:sp>
        </p:grpSp>
        <p:sp>
          <p:nvSpPr>
            <p:cNvPr id="21" name="Rounded Rectangle 20"/>
            <p:cNvSpPr/>
            <p:nvPr/>
          </p:nvSpPr>
          <p:spPr bwMode="auto">
            <a:xfrm>
              <a:off x="4688061" y="1358067"/>
              <a:ext cx="2711179" cy="515293"/>
            </a:xfrm>
            <a:prstGeom prst="roundRect">
              <a:avLst/>
            </a:prstGeom>
            <a:noFill/>
            <a:ln w="25400" cap="flat" cmpd="sng" algn="ctr">
              <a:solidFill>
                <a:srgbClr val="74348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743655" y="1379067"/>
            <a:ext cx="8103846" cy="1996794"/>
          </a:xfrm>
        </p:spPr>
        <p:txBody>
          <a:bodyPr/>
          <a:lstStyle/>
          <a:p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傅里叶变换将信号从时域、空域转换到频域，</a:t>
            </a:r>
            <a:r>
              <a:rPr lang="zh-CN" altLang="en-US" sz="2600" dirty="0">
                <a:solidFill>
                  <a:srgbClr val="7D2E8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频域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指图像的傅里叶变换域</a:t>
            </a:r>
          </a:p>
          <a:p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频域一词首次出现在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1953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年。</a:t>
            </a:r>
            <a:r>
              <a:rPr lang="zh-CN" altLang="en-US" sz="2600" dirty="0">
                <a:solidFill>
                  <a:srgbClr val="7D2E8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频域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与时域、空域一词相对，指信号与频率关系的分析域</a:t>
            </a: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3F1C42F-9715-1A8A-48BB-A07DC0E3B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621252B7-19D1-DE39-850A-2A56958C2DEF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</a:rPr>
              <a:t>背景知识</a:t>
            </a:r>
          </a:p>
        </p:txBody>
      </p:sp>
      <p:cxnSp>
        <p:nvCxnSpPr>
          <p:cNvPr id="23" name="直线连接符 4">
            <a:extLst>
              <a:ext uri="{FF2B5EF4-FFF2-40B4-BE49-F238E27FC236}">
                <a16:creationId xmlns:a16="http://schemas.microsoft.com/office/drawing/2014/main" id="{7FB4D798-C339-4AD4-34E6-50110416D881}"/>
              </a:ext>
            </a:extLst>
          </p:cNvPr>
          <p:cNvCxnSpPr/>
          <p:nvPr/>
        </p:nvCxnSpPr>
        <p:spPr>
          <a:xfrm>
            <a:off x="2393694" y="534680"/>
            <a:ext cx="1749288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34514DC2-19FA-0AB0-4BE1-6F6239C9DEBB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0A0C286F-AAA5-06AC-FDD8-11063E120DF8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Background Knowledge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439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傅立叶级数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任意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 Bold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周期函数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都可以表示为不同频率的正弦函数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&amp;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余弦函数之和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周期为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T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的</a:t>
            </a:r>
            <a:r>
              <a:rPr kumimoji="1" lang="zh-CN" altLang="en-US" sz="2800" dirty="0">
                <a:latin typeface="Times New Roman Bold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连续变量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t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的周期函数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f(t)</a:t>
            </a: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，可以表示为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其中，系数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基本概念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Foundations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525" y="3094355"/>
            <a:ext cx="3100705" cy="1325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290" y="4767580"/>
            <a:ext cx="6984365" cy="12769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基本概念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Foundations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999490" y="1734185"/>
            <a:ext cx="6975475" cy="4905324"/>
            <a:chOff x="1901" y="1912"/>
            <a:chExt cx="10658" cy="7096"/>
          </a:xfrm>
        </p:grpSpPr>
        <p:pic>
          <p:nvPicPr>
            <p:cNvPr id="3" name="图片 2" descr="dft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1" y="1912"/>
              <a:ext cx="10658" cy="697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3783" y="8340"/>
                  <a:ext cx="7914" cy="66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charset="0"/>
                          <a:cs typeface="Cambria Math" charset="0"/>
                        </a:rPr>
                        <m:t>𝜇</m:t>
                      </m:r>
                      <m:r>
                        <a:rPr lang="en-US" altLang="zh-CN" i="1">
                          <a:latin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charset="0"/>
                              <a:cs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i="1">
                              <a:latin typeface="Cambria Math" charset="0"/>
                              <a:cs typeface="Cambria Math" charset="0"/>
                            </a:rPr>
                            <m:t>𝑇</m:t>
                          </m:r>
                        </m:den>
                      </m:f>
                    </m:oMath>
                  </a14:m>
                  <a:r>
                    <a:rPr lang="en-US" altLang="zh-CN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: </a:t>
                  </a:r>
                  <a:r>
                    <a:rPr lang="zh-CN" altLang="en-US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频率间隔</a:t>
                  </a:r>
                  <a:endPara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mc:Choice>
          <mc:Fallback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3" y="8340"/>
                  <a:ext cx="7914" cy="668"/>
                </a:xfrm>
                <a:prstGeom prst="rect">
                  <a:avLst/>
                </a:prstGeom>
                <a:blipFill>
                  <a:blip r:embed="rId5"/>
                  <a:stretch>
                    <a:fillRect t="-3947"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riansTemplate">
  <a:themeElements>
    <a:clrScheme name="Brians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rians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Brians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1378</TotalTime>
  <Words>1829</Words>
  <Application>Microsoft Office PowerPoint</Application>
  <PresentationFormat>全屏显示(4:3)</PresentationFormat>
  <Paragraphs>451</Paragraphs>
  <Slides>48</Slides>
  <Notes>47</Notes>
  <HiddenSlides>1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72" baseType="lpstr">
      <vt:lpstr>Songti SC</vt:lpstr>
      <vt:lpstr>Songti SC Regular</vt:lpstr>
      <vt:lpstr>Times New Roman Regular</vt:lpstr>
      <vt:lpstr>SimHei</vt:lpstr>
      <vt:lpstr>SimHei</vt:lpstr>
      <vt:lpstr>华光标题宋_CNKI</vt:lpstr>
      <vt:lpstr>楷体</vt:lpstr>
      <vt:lpstr>宋体</vt:lpstr>
      <vt:lpstr>Arial</vt:lpstr>
      <vt:lpstr>Calibri</vt:lpstr>
      <vt:lpstr>Calibri Light</vt:lpstr>
      <vt:lpstr>Cambria Math</vt:lpstr>
      <vt:lpstr>Centaur</vt:lpstr>
      <vt:lpstr>Garamond</vt:lpstr>
      <vt:lpstr>Times New Roman</vt:lpstr>
      <vt:lpstr>Times New Roman Bold</vt:lpstr>
      <vt:lpstr>Times New Roman Italic</vt:lpstr>
      <vt:lpstr>Wingdings</vt:lpstr>
      <vt:lpstr>Wingdings 2</vt:lpstr>
      <vt:lpstr>等线</vt:lpstr>
      <vt:lpstr>微软雅黑</vt:lpstr>
      <vt:lpstr>Office 主题​​</vt:lpstr>
      <vt:lpstr>1_BriansTemplate</vt:lpstr>
      <vt:lpstr>Formula</vt:lpstr>
      <vt:lpstr>数字图像处理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Yoyo Liu</dc:creator>
  <cp:lastModifiedBy>Yaoh Liu</cp:lastModifiedBy>
  <cp:revision>1180</cp:revision>
  <dcterms:created xsi:type="dcterms:W3CDTF">2021-03-18T09:35:52Z</dcterms:created>
  <dcterms:modified xsi:type="dcterms:W3CDTF">2025-03-03T03:56:54Z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2052-2.8.1.4649</vt:lpwstr>
  </property>
</Properties>
</file>